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Lst>
  <p:notesMasterIdLst>
    <p:notesMasterId r:id="rId42"/>
  </p:notesMasterIdLst>
  <p:handoutMasterIdLst>
    <p:handoutMasterId r:id="rId43"/>
  </p:handoutMasterIdLst>
  <p:sldIdLst>
    <p:sldId id="256" r:id="rId2"/>
    <p:sldId id="341" r:id="rId3"/>
    <p:sldId id="355" r:id="rId4"/>
    <p:sldId id="356" r:id="rId5"/>
    <p:sldId id="357" r:id="rId6"/>
    <p:sldId id="358" r:id="rId7"/>
    <p:sldId id="359" r:id="rId8"/>
    <p:sldId id="360" r:id="rId9"/>
    <p:sldId id="361" r:id="rId10"/>
    <p:sldId id="347" r:id="rId11"/>
    <p:sldId id="348" r:id="rId12"/>
    <p:sldId id="349" r:id="rId13"/>
    <p:sldId id="350" r:id="rId14"/>
    <p:sldId id="351" r:id="rId15"/>
    <p:sldId id="334" r:id="rId16"/>
    <p:sldId id="342" r:id="rId17"/>
    <p:sldId id="326" r:id="rId18"/>
    <p:sldId id="346" r:id="rId19"/>
    <p:sldId id="333" r:id="rId20"/>
    <p:sldId id="324" r:id="rId21"/>
    <p:sldId id="362" r:id="rId22"/>
    <p:sldId id="343" r:id="rId23"/>
    <p:sldId id="320" r:id="rId24"/>
    <p:sldId id="322" r:id="rId25"/>
    <p:sldId id="323" r:id="rId26"/>
    <p:sldId id="339" r:id="rId27"/>
    <p:sldId id="325" r:id="rId28"/>
    <p:sldId id="327" r:id="rId29"/>
    <p:sldId id="328" r:id="rId30"/>
    <p:sldId id="330" r:id="rId31"/>
    <p:sldId id="335" r:id="rId32"/>
    <p:sldId id="338" r:id="rId33"/>
    <p:sldId id="331" r:id="rId34"/>
    <p:sldId id="318" r:id="rId35"/>
    <p:sldId id="336" r:id="rId36"/>
    <p:sldId id="344" r:id="rId37"/>
    <p:sldId id="345" r:id="rId38"/>
    <p:sldId id="332" r:id="rId39"/>
    <p:sldId id="309" r:id="rId40"/>
    <p:sldId id="337"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08"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08"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08"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08"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08" charset="-128"/>
        <a:cs typeface="+mn-cs"/>
      </a:defRPr>
    </a:lvl5pPr>
    <a:lvl6pPr marL="2286000" algn="l" defTabSz="914400" rtl="0" eaLnBrk="1" latinLnBrk="0" hangingPunct="1">
      <a:defRPr kern="1200">
        <a:solidFill>
          <a:schemeClr val="tx1"/>
        </a:solidFill>
        <a:latin typeface="Arial" pitchFamily="34" charset="0"/>
        <a:ea typeface="ヒラギノ角ゴ Pro W3" pitchFamily="-108" charset="-128"/>
        <a:cs typeface="+mn-cs"/>
      </a:defRPr>
    </a:lvl6pPr>
    <a:lvl7pPr marL="2743200" algn="l" defTabSz="914400" rtl="0" eaLnBrk="1" latinLnBrk="0" hangingPunct="1">
      <a:defRPr kern="1200">
        <a:solidFill>
          <a:schemeClr val="tx1"/>
        </a:solidFill>
        <a:latin typeface="Arial" pitchFamily="34" charset="0"/>
        <a:ea typeface="ヒラギノ角ゴ Pro W3" pitchFamily="-108" charset="-128"/>
        <a:cs typeface="+mn-cs"/>
      </a:defRPr>
    </a:lvl7pPr>
    <a:lvl8pPr marL="3200400" algn="l" defTabSz="914400" rtl="0" eaLnBrk="1" latinLnBrk="0" hangingPunct="1">
      <a:defRPr kern="1200">
        <a:solidFill>
          <a:schemeClr val="tx1"/>
        </a:solidFill>
        <a:latin typeface="Arial" pitchFamily="34" charset="0"/>
        <a:ea typeface="ヒラギノ角ゴ Pro W3" pitchFamily="-108" charset="-128"/>
        <a:cs typeface="+mn-cs"/>
      </a:defRPr>
    </a:lvl8pPr>
    <a:lvl9pPr marL="3657600" algn="l" defTabSz="914400" rtl="0" eaLnBrk="1" latinLnBrk="0" hangingPunct="1">
      <a:defRPr kern="1200">
        <a:solidFill>
          <a:schemeClr val="tx1"/>
        </a:solidFill>
        <a:latin typeface="Arial" pitchFamily="34" charset="0"/>
        <a:ea typeface="ヒラギノ角ゴ Pro W3" pitchFamily="-10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B050"/>
    <a:srgbClr val="FFA143"/>
    <a:srgbClr val="FFB600"/>
    <a:srgbClr val="CCCCFF"/>
    <a:srgbClr val="99CCFF"/>
    <a:srgbClr val="92D050"/>
    <a:srgbClr val="65FF65"/>
    <a:srgbClr val="FFDA61"/>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77952" autoAdjust="0"/>
  </p:normalViewPr>
  <p:slideViewPr>
    <p:cSldViewPr snapToGrid="0">
      <p:cViewPr varScale="1">
        <p:scale>
          <a:sx n="78" d="100"/>
          <a:sy n="78" d="100"/>
        </p:scale>
        <p:origin x="1100" y="56"/>
      </p:cViewPr>
      <p:guideLst>
        <p:guide orient="horz" pos="2160"/>
        <p:guide pos="2880"/>
      </p:guideLst>
    </p:cSldViewPr>
  </p:slideViewPr>
  <p:outlineViewPr>
    <p:cViewPr>
      <p:scale>
        <a:sx n="33" d="100"/>
        <a:sy n="33" d="100"/>
      </p:scale>
      <p:origin x="0" y="7728"/>
    </p:cViewPr>
    <p:sldLst>
      <p:sld r:id="rId1" collapse="1"/>
    </p:sldLst>
  </p:outlineViewPr>
  <p:notesTextViewPr>
    <p:cViewPr>
      <p:scale>
        <a:sx n="100" d="100"/>
        <a:sy n="100" d="100"/>
      </p:scale>
      <p:origin x="0" y="0"/>
    </p:cViewPr>
  </p:notesTextViewPr>
  <p:sorterViewPr>
    <p:cViewPr>
      <p:scale>
        <a:sx n="85" d="100"/>
        <a:sy n="85" d="100"/>
      </p:scale>
      <p:origin x="0" y="0"/>
    </p:cViewPr>
  </p:sorterViewPr>
  <p:notesViewPr>
    <p:cSldViewPr snapToGrid="0">
      <p:cViewPr>
        <p:scale>
          <a:sx n="150" d="100"/>
          <a:sy n="150" d="100"/>
        </p:scale>
        <p:origin x="-552" y="77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03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003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003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71F7CC5-2A99-4B0A-B53A-B1F9DFB8365A}" type="slidenum">
              <a:rPr lang="en-US"/>
              <a:pPr/>
              <a:t>‹#›</a:t>
            </a:fld>
            <a:endParaRPr lang="en-US"/>
          </a:p>
        </p:txBody>
      </p:sp>
    </p:spTree>
    <p:extLst>
      <p:ext uri="{BB962C8B-B14F-4D97-AF65-F5344CB8AC3E}">
        <p14:creationId xmlns:p14="http://schemas.microsoft.com/office/powerpoint/2010/main" val="1161168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88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89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89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89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3966436-1444-4763-B826-D66A66AFBA80}" type="slidenum">
              <a:rPr lang="en-US"/>
              <a:pPr/>
              <a:t>‹#›</a:t>
            </a:fld>
            <a:endParaRPr lang="en-US"/>
          </a:p>
        </p:txBody>
      </p:sp>
    </p:spTree>
    <p:extLst>
      <p:ext uri="{BB962C8B-B14F-4D97-AF65-F5344CB8AC3E}">
        <p14:creationId xmlns:p14="http://schemas.microsoft.com/office/powerpoint/2010/main" val="2163404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10" charset="-128"/>
        <a:cs typeface="ヒラギノ角ゴ Pro W3" pitchFamily="-110"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1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1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1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1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142C85E1-EF41-40C0-A4FB-1D2C48074F41}" type="slidenum">
              <a:rPr lang="en-US"/>
              <a:pPr/>
              <a:t>1</a:t>
            </a:fld>
            <a:endParaRPr 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a:latin typeface="Arial" pitchFamily="34" charset="0"/>
              <a:ea typeface="ヒラギノ角ゴ Pro W3" pitchFamily="-108" charset="-128"/>
            </a:endParaRPr>
          </a:p>
        </p:txBody>
      </p:sp>
    </p:spTree>
    <p:extLst>
      <p:ext uri="{BB962C8B-B14F-4D97-AF65-F5344CB8AC3E}">
        <p14:creationId xmlns:p14="http://schemas.microsoft.com/office/powerpoint/2010/main" val="174778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150F788-1CCF-42A5-8DCB-4B7DF8D9028D}" type="slidenum">
              <a:rPr lang="en-US" smtClean="0"/>
              <a:pPr/>
              <a:t>18</a:t>
            </a:fld>
            <a:endParaRPr lang="en-US"/>
          </a:p>
        </p:txBody>
      </p:sp>
    </p:spTree>
    <p:extLst>
      <p:ext uri="{BB962C8B-B14F-4D97-AF65-F5344CB8AC3E}">
        <p14:creationId xmlns:p14="http://schemas.microsoft.com/office/powerpoint/2010/main" val="396386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461194DF-E3A3-48AE-9B95-12EDF30CEC32}" type="slidenum">
              <a:rPr lang="en-US"/>
              <a:pPr/>
              <a:t>20</a:t>
            </a:fld>
            <a:endParaRPr lang="en-US"/>
          </a:p>
        </p:txBody>
      </p:sp>
      <p:sp>
        <p:nvSpPr>
          <p:cNvPr id="9219" name="Rectangle 2"/>
          <p:cNvSpPr>
            <a:spLocks noGrp="1" noRot="1" noChangeAspect="1" noChangeArrowheads="1" noTextEdit="1"/>
          </p:cNvSpPr>
          <p:nvPr>
            <p:ph type="sldImg"/>
          </p:nvPr>
        </p:nvSpPr>
        <p:spPr>
          <a:xfrm>
            <a:off x="1143000" y="304800"/>
            <a:ext cx="2438400" cy="1828800"/>
          </a:xfrm>
          <a:solidFill>
            <a:srgbClr val="FFFFFF"/>
          </a:solidFill>
          <a:ln/>
        </p:spPr>
      </p:sp>
      <p:sp>
        <p:nvSpPr>
          <p:cNvPr id="9220" name="Rectangle 3"/>
          <p:cNvSpPr>
            <a:spLocks noGrp="1" noChangeArrowheads="1"/>
          </p:cNvSpPr>
          <p:nvPr>
            <p:ph type="body" idx="1"/>
          </p:nvPr>
        </p:nvSpPr>
        <p:spPr>
          <a:xfrm>
            <a:off x="533400" y="2286000"/>
            <a:ext cx="5486400" cy="6324600"/>
          </a:xfrm>
          <a:solidFill>
            <a:srgbClr val="FFFFFF"/>
          </a:solidFill>
          <a:ln/>
        </p:spPr>
        <p:txBody>
          <a:bodyPr/>
          <a:lstStyle/>
          <a:p>
            <a:pPr eaLnBrk="1" hangingPunct="1"/>
            <a:r>
              <a:rPr lang="en-US" dirty="0">
                <a:latin typeface="Arial" pitchFamily="34" charset="0"/>
                <a:ea typeface="ヒラギノ角ゴ Pro W3" pitchFamily="-108" charset="-128"/>
              </a:rPr>
              <a:t>At the heart of our assessment methodology is a model that analyzes the performance of an integrated hydrogen supply chain from a life cycle perspective. It includes the generation of hydrogen, hydrogen distribution, and hydrogen utilization.</a:t>
            </a:r>
          </a:p>
          <a:p>
            <a:pPr eaLnBrk="1" hangingPunct="1"/>
            <a:endParaRPr lang="en-US" dirty="0">
              <a:latin typeface="Arial" pitchFamily="34" charset="0"/>
              <a:ea typeface="ヒラギノ角ゴ Pro W3" pitchFamily="-108" charset="-128"/>
            </a:endParaRPr>
          </a:p>
          <a:p>
            <a:pPr eaLnBrk="1" hangingPunct="1"/>
            <a:r>
              <a:rPr lang="en-US" dirty="0">
                <a:latin typeface="Arial" pitchFamily="34" charset="0"/>
                <a:ea typeface="ヒラギノ角ゴ Pro W3" pitchFamily="-108" charset="-128"/>
              </a:rPr>
              <a:t>As an input the model requires some quantity of hydrogen…  In the trial cases that we ran, for example, the input was in kg per day of hydrogen based on projected demand in Southern California.</a:t>
            </a:r>
          </a:p>
          <a:p>
            <a:pPr eaLnBrk="1" hangingPunct="1"/>
            <a:endParaRPr lang="en-US" dirty="0">
              <a:latin typeface="Arial" pitchFamily="34" charset="0"/>
              <a:ea typeface="ヒラギノ角ゴ Pro W3" pitchFamily="-108" charset="-128"/>
            </a:endParaRPr>
          </a:p>
          <a:p>
            <a:pPr eaLnBrk="1" hangingPunct="1"/>
            <a:r>
              <a:rPr lang="en-US" dirty="0">
                <a:latin typeface="Arial" pitchFamily="34" charset="0"/>
                <a:ea typeface="ヒラギノ角ゴ Pro W3" pitchFamily="-108" charset="-128"/>
              </a:rPr>
              <a:t>The remaining inputs are to adjust the contribution by each technology to the overall supply of hydrogen.</a:t>
            </a:r>
          </a:p>
          <a:p>
            <a:pPr eaLnBrk="1" hangingPunct="1"/>
            <a:endParaRPr lang="en-US" dirty="0">
              <a:latin typeface="Arial" pitchFamily="34" charset="0"/>
              <a:ea typeface="ヒラギノ角ゴ Pro W3" pitchFamily="-108" charset="-128"/>
            </a:endParaRPr>
          </a:p>
          <a:p>
            <a:pPr eaLnBrk="1" hangingPunct="1"/>
            <a:r>
              <a:rPr lang="en-US" dirty="0">
                <a:latin typeface="Arial" pitchFamily="34" charset="0"/>
                <a:ea typeface="ヒラギノ角ゴ Pro W3" pitchFamily="-108" charset="-128"/>
              </a:rPr>
              <a:t>We have hydrogen generation including both centralized and distributed technologies and the adjusted contribution by each of these technologies also determines the feedstock resources required.</a:t>
            </a:r>
          </a:p>
          <a:p>
            <a:pPr eaLnBrk="1" hangingPunct="1"/>
            <a:endParaRPr lang="en-US" dirty="0">
              <a:latin typeface="Arial" pitchFamily="34" charset="0"/>
              <a:ea typeface="ヒラギノ角ゴ Pro W3" pitchFamily="-108" charset="-128"/>
            </a:endParaRPr>
          </a:p>
          <a:p>
            <a:pPr eaLnBrk="1" hangingPunct="1"/>
            <a:r>
              <a:rPr lang="en-US" dirty="0">
                <a:latin typeface="Arial" pitchFamily="34" charset="0"/>
                <a:ea typeface="ヒラギノ角ゴ Pro W3" pitchFamily="-108" charset="-128"/>
              </a:rPr>
              <a:t>Where hydrogen generation is centralized, distribution is required,</a:t>
            </a:r>
          </a:p>
          <a:p>
            <a:pPr eaLnBrk="1" hangingPunct="1"/>
            <a:r>
              <a:rPr lang="en-US" dirty="0">
                <a:latin typeface="Arial" pitchFamily="34" charset="0"/>
                <a:ea typeface="ヒラギノ角ゴ Pro W3" pitchFamily="-108" charset="-128"/>
              </a:rPr>
              <a:t>AND regarding dispensing, a variety of pressures for gaseous dispensing are included as well as liquefied hydrogen.</a:t>
            </a:r>
          </a:p>
          <a:p>
            <a:pPr eaLnBrk="1" hangingPunct="1"/>
            <a:endParaRPr lang="en-US" dirty="0">
              <a:latin typeface="Arial" pitchFamily="34" charset="0"/>
              <a:ea typeface="ヒラギノ角ゴ Pro W3" pitchFamily="-108" charset="-128"/>
            </a:endParaRPr>
          </a:p>
          <a:p>
            <a:pPr eaLnBrk="1" hangingPunct="1"/>
            <a:r>
              <a:rPr lang="en-US" dirty="0">
                <a:latin typeface="Arial" pitchFamily="34" charset="0"/>
                <a:ea typeface="ヒラギノ角ゴ Pro W3" pitchFamily="-108" charset="-128"/>
              </a:rPr>
              <a:t>Now this is a simplified schematic of the model. Currently it includes several additional technologies and is friendly to adding more for future studies.</a:t>
            </a:r>
          </a:p>
          <a:p>
            <a:pPr eaLnBrk="1" hangingPunct="1"/>
            <a:endParaRPr lang="en-US" dirty="0">
              <a:latin typeface="Arial" pitchFamily="34" charset="0"/>
              <a:ea typeface="ヒラギノ角ゴ Pro W3" pitchFamily="-108" charset="-128"/>
            </a:endParaRPr>
          </a:p>
          <a:p>
            <a:pPr eaLnBrk="1" hangingPunct="1"/>
            <a:r>
              <a:rPr lang="en-US" dirty="0">
                <a:latin typeface="Arial" pitchFamily="34" charset="0"/>
                <a:ea typeface="ヒラギノ角ゴ Pro W3" pitchFamily="-108" charset="-128"/>
              </a:rPr>
              <a:t>The outputs include GHG emissions, energy consumption, criteria pollutant emissions, and water consumption.  The model is adaptable in that more outputs could be included.  It is also compatible with existing analysis tools such as the DOE’s H2A model that deals with cost.</a:t>
            </a:r>
          </a:p>
          <a:p>
            <a:pPr eaLnBrk="1" hangingPunct="1"/>
            <a:endParaRPr lang="en-US" dirty="0">
              <a:latin typeface="Arial" pitchFamily="34" charset="0"/>
              <a:ea typeface="ヒラギノ角ゴ Pro W3" pitchFamily="-108" charset="-128"/>
            </a:endParaRPr>
          </a:p>
          <a:p>
            <a:pPr eaLnBrk="1" hangingPunct="1"/>
            <a:r>
              <a:rPr lang="en-US" dirty="0">
                <a:latin typeface="Arial" pitchFamily="34" charset="0"/>
                <a:ea typeface="ヒラギノ角ゴ Pro W3" pitchFamily="-108" charset="-128"/>
              </a:rPr>
              <a:t>I’m going to show you an example of the results, but to do that I’ll first establish a case for the adoption of hydrogen infrastructure.</a:t>
            </a:r>
          </a:p>
          <a:p>
            <a:pPr eaLnBrk="1" hangingPunct="1"/>
            <a:endParaRPr lang="en-US" dirty="0">
              <a:latin typeface="Arial" pitchFamily="34" charset="0"/>
              <a:ea typeface="ヒラギノ角ゴ Pro W3" pitchFamily="-108" charset="-128"/>
            </a:endParaRPr>
          </a:p>
        </p:txBody>
      </p:sp>
    </p:spTree>
    <p:extLst>
      <p:ext uri="{BB962C8B-B14F-4D97-AF65-F5344CB8AC3E}">
        <p14:creationId xmlns:p14="http://schemas.microsoft.com/office/powerpoint/2010/main" val="3271230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656B38B7-D06B-4A14-ACA9-ABC9C3981A94}" type="slidenum">
              <a:rPr lang="en-US" smtClean="0"/>
              <a:pPr>
                <a:defRPr/>
              </a:pPr>
              <a:t>22</a:t>
            </a:fld>
            <a:endParaRPr lang="en-US"/>
          </a:p>
        </p:txBody>
      </p:sp>
      <p:sp>
        <p:nvSpPr>
          <p:cNvPr id="276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8FA304F-998B-42E3-9263-15A3025BD2DF}" type="slidenum">
              <a:rPr lang="en-US" sz="1200"/>
              <a:pPr algn="r"/>
              <a:t>22</a:t>
            </a:fld>
            <a:endParaRPr lang="en-US" sz="1200"/>
          </a:p>
        </p:txBody>
      </p:sp>
      <p:sp>
        <p:nvSpPr>
          <p:cNvPr id="27652" name="Rectangle 2"/>
          <p:cNvSpPr>
            <a:spLocks noGrp="1" noRot="1" noChangeAspect="1" noChangeArrowheads="1" noTextEdit="1"/>
          </p:cNvSpPr>
          <p:nvPr>
            <p:ph type="sldImg"/>
          </p:nvPr>
        </p:nvSpPr>
        <p:spPr>
          <a:xfrm>
            <a:off x="1149350" y="711200"/>
            <a:ext cx="4572000" cy="3429000"/>
          </a:xfrm>
          <a:ln/>
        </p:spPr>
      </p:sp>
      <p:sp>
        <p:nvSpPr>
          <p:cNvPr id="27653" name="Rectangle 3"/>
          <p:cNvSpPr>
            <a:spLocks noGrp="1" noChangeArrowheads="1"/>
          </p:cNvSpPr>
          <p:nvPr>
            <p:ph type="body" idx="1"/>
          </p:nvPr>
        </p:nvSpPr>
        <p:spPr>
          <a:xfrm>
            <a:off x="912813" y="4367213"/>
            <a:ext cx="5032375" cy="4067175"/>
          </a:xfrm>
          <a:noFill/>
          <a:ln/>
        </p:spPr>
        <p:txBody>
          <a:bodyPr/>
          <a:lstStyle/>
          <a:p>
            <a:pPr eaLnBrk="1" hangingPunct="1"/>
            <a:endParaRPr lang="en-US"/>
          </a:p>
        </p:txBody>
      </p:sp>
    </p:spTree>
    <p:extLst>
      <p:ext uri="{BB962C8B-B14F-4D97-AF65-F5344CB8AC3E}">
        <p14:creationId xmlns:p14="http://schemas.microsoft.com/office/powerpoint/2010/main" val="425763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difference in the two scenarios is in how the hydrogen is produced.  See table in the back-up slides.  In summary, in the “more </a:t>
            </a:r>
            <a:r>
              <a:rPr lang="en-US" baseline="0" dirty="0" err="1"/>
              <a:t>renewables</a:t>
            </a:r>
            <a:r>
              <a:rPr lang="en-US" baseline="0" dirty="0"/>
              <a:t>” case there is a higher percentage of H2 produced by electrolysis using </a:t>
            </a:r>
            <a:r>
              <a:rPr lang="en-US" baseline="0" dirty="0" err="1"/>
              <a:t>renewables</a:t>
            </a:r>
            <a:r>
              <a:rPr lang="en-US" baseline="0" dirty="0"/>
              <a:t> outside the basin, with respect to the “more fossil fuel” case.  In the “more fossil fuel” case, there is a high percentage of H2 produced by </a:t>
            </a:r>
            <a:r>
              <a:rPr lang="en-US" baseline="0" dirty="0" err="1"/>
              <a:t>gassification</a:t>
            </a:r>
            <a:r>
              <a:rPr lang="en-US" baseline="0" dirty="0"/>
              <a:t> of coal, which occurs outside the basin, and </a:t>
            </a:r>
            <a:r>
              <a:rPr lang="en-US" baseline="0" dirty="0" err="1"/>
              <a:t>gassification</a:t>
            </a:r>
            <a:r>
              <a:rPr lang="en-US" baseline="0" dirty="0"/>
              <a:t> of petroleum coke (</a:t>
            </a:r>
            <a:r>
              <a:rPr lang="en-US" baseline="0" dirty="0" err="1"/>
              <a:t>petcoke</a:t>
            </a:r>
            <a:r>
              <a:rPr lang="en-US" baseline="0" dirty="0"/>
              <a:t>), which occurs inside the basin.  </a:t>
            </a:r>
            <a:r>
              <a:rPr lang="en-US" baseline="0" dirty="0" err="1"/>
              <a:t>Petcoke</a:t>
            </a:r>
            <a:r>
              <a:rPr lang="en-US" baseline="0" dirty="0"/>
              <a:t> is a by-product of petrochemical processing.  It can be used in aluminum and steel industry, or it can be processed to produce fuels.  There are large reserves in the Long Beach/Los Angeles petrochemical hub.   In terms of air quality, the differences in air quality impacts between the two cases are due to the emissions from H2 production from </a:t>
            </a:r>
            <a:r>
              <a:rPr lang="en-US" baseline="0" dirty="0" err="1"/>
              <a:t>petcoke</a:t>
            </a:r>
            <a:r>
              <a:rPr lang="en-US" baseline="0" dirty="0"/>
              <a:t>.  Two plumes downwind from Long Beach can be spotted in the “more fossil fuel” case plot.</a:t>
            </a:r>
            <a:endParaRPr lang="en-US" dirty="0"/>
          </a:p>
        </p:txBody>
      </p:sp>
      <p:sp>
        <p:nvSpPr>
          <p:cNvPr id="4" name="Slide Number Placeholder 3"/>
          <p:cNvSpPr>
            <a:spLocks noGrp="1"/>
          </p:cNvSpPr>
          <p:nvPr>
            <p:ph type="sldNum" sz="quarter" idx="10"/>
          </p:nvPr>
        </p:nvSpPr>
        <p:spPr/>
        <p:txBody>
          <a:bodyPr/>
          <a:lstStyle/>
          <a:p>
            <a:fld id="{13966436-1444-4763-B826-D66A66AFBA80}" type="slidenum">
              <a:rPr lang="en-US" smtClean="0"/>
              <a:pPr/>
              <a:t>24</a:t>
            </a:fld>
            <a:endParaRPr lang="en-US"/>
          </a:p>
        </p:txBody>
      </p:sp>
    </p:spTree>
    <p:extLst>
      <p:ext uri="{BB962C8B-B14F-4D97-AF65-F5344CB8AC3E}">
        <p14:creationId xmlns:p14="http://schemas.microsoft.com/office/powerpoint/2010/main" val="160789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As explained in the previous slide, the differences in air quality impacts between the two cases are due to the emissions from H2 production from </a:t>
            </a:r>
            <a:r>
              <a:rPr lang="en-US" baseline="0" dirty="0" err="1"/>
              <a:t>petcoke</a:t>
            </a:r>
            <a:r>
              <a:rPr lang="en-US" baseline="0" dirty="0"/>
              <a:t>.  There is a spike in PM2.5 emanating from Long Beach that travels northeast in the “more fossil fuel” case plot.</a:t>
            </a:r>
            <a:endParaRPr lang="en-US" dirty="0"/>
          </a:p>
        </p:txBody>
      </p:sp>
      <p:sp>
        <p:nvSpPr>
          <p:cNvPr id="4" name="Slide Number Placeholder 3"/>
          <p:cNvSpPr>
            <a:spLocks noGrp="1"/>
          </p:cNvSpPr>
          <p:nvPr>
            <p:ph type="sldNum" sz="quarter" idx="10"/>
          </p:nvPr>
        </p:nvSpPr>
        <p:spPr/>
        <p:txBody>
          <a:bodyPr/>
          <a:lstStyle/>
          <a:p>
            <a:fld id="{13966436-1444-4763-B826-D66A66AFBA80}" type="slidenum">
              <a:rPr lang="en-US" smtClean="0"/>
              <a:pPr/>
              <a:t>25</a:t>
            </a:fld>
            <a:endParaRPr lang="en-US"/>
          </a:p>
        </p:txBody>
      </p:sp>
    </p:spTree>
    <p:extLst>
      <p:ext uri="{BB962C8B-B14F-4D97-AF65-F5344CB8AC3E}">
        <p14:creationId xmlns:p14="http://schemas.microsoft.com/office/powerpoint/2010/main" val="277059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that this scenario assumes 4 GW of new </a:t>
            </a:r>
            <a:r>
              <a:rPr lang="en-US" dirty="0" err="1"/>
              <a:t>biopower</a:t>
            </a:r>
            <a:r>
              <a:rPr lang="en-US" dirty="0"/>
              <a:t> installed in California, and that central generation is reduced by the same amount.  In</a:t>
            </a:r>
            <a:r>
              <a:rPr lang="en-US" baseline="0" dirty="0"/>
              <a:t> other words, this scenario assumes a reduction in emissions from central power plants that correspond to 4 GW of power.  Considering that there is 60 GW of central generation in the state, the emission reductions from central power generation correspond to a reduction of 6.7% in emissions from power generation.  This reduction is only a small fraction of the total emissions from </a:t>
            </a:r>
            <a:r>
              <a:rPr lang="en-US" baseline="0" dirty="0" err="1"/>
              <a:t>biopower</a:t>
            </a:r>
            <a:r>
              <a:rPr lang="en-US" baseline="0" dirty="0"/>
              <a:t> that are introduced in the state.  Hence, the negative impacts on emissions and air quality of this particular scenario.</a:t>
            </a:r>
            <a:endParaRPr lang="en-US" dirty="0"/>
          </a:p>
        </p:txBody>
      </p:sp>
      <p:sp>
        <p:nvSpPr>
          <p:cNvPr id="4" name="Slide Number Placeholder 3"/>
          <p:cNvSpPr>
            <a:spLocks noGrp="1"/>
          </p:cNvSpPr>
          <p:nvPr>
            <p:ph type="sldNum" sz="quarter" idx="10"/>
          </p:nvPr>
        </p:nvSpPr>
        <p:spPr/>
        <p:txBody>
          <a:bodyPr/>
          <a:lstStyle/>
          <a:p>
            <a:fld id="{13966436-1444-4763-B826-D66A66AFBA80}" type="slidenum">
              <a:rPr lang="en-US" smtClean="0"/>
              <a:pPr/>
              <a:t>34</a:t>
            </a:fld>
            <a:endParaRPr lang="en-US"/>
          </a:p>
        </p:txBody>
      </p:sp>
    </p:spTree>
    <p:extLst>
      <p:ext uri="{BB962C8B-B14F-4D97-AF65-F5344CB8AC3E}">
        <p14:creationId xmlns:p14="http://schemas.microsoft.com/office/powerpoint/2010/main" val="1645202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that this</a:t>
            </a:r>
            <a:r>
              <a:rPr lang="en-US" baseline="0" dirty="0"/>
              <a:t> compares current </a:t>
            </a:r>
            <a:r>
              <a:rPr lang="en-US" baseline="0" dirty="0" err="1"/>
              <a:t>biopower</a:t>
            </a:r>
            <a:r>
              <a:rPr lang="en-US" baseline="0" dirty="0"/>
              <a:t> case vs. a case with all technical biomass resources used to produced CNG.  CNG from biogas is simply produced by cleaning up the biogas and compressing it.  CNG from solid biomass is produced by gasification of biomass, followed by </a:t>
            </a:r>
            <a:r>
              <a:rPr lang="en-US" baseline="0" dirty="0" err="1"/>
              <a:t>methanation</a:t>
            </a:r>
            <a:r>
              <a:rPr lang="en-US" baseline="0" dirty="0"/>
              <a:t>, and gas clean-up.</a:t>
            </a:r>
          </a:p>
          <a:p>
            <a:endParaRPr lang="en-US" baseline="0" dirty="0"/>
          </a:p>
          <a:p>
            <a:r>
              <a:rPr lang="en-US" baseline="0" dirty="0"/>
              <a:t>So the Max CNG case removes current </a:t>
            </a:r>
            <a:r>
              <a:rPr lang="en-US" baseline="0" dirty="0" err="1"/>
              <a:t>biopower</a:t>
            </a:r>
            <a:r>
              <a:rPr lang="en-US" baseline="0" dirty="0"/>
              <a:t> installations, resulting in decrease in emissions and decreases in ozone and PM2.5 in the great parts of the state.</a:t>
            </a:r>
          </a:p>
          <a:p>
            <a:endParaRPr lang="en-US" baseline="0" dirty="0"/>
          </a:p>
          <a:p>
            <a:endParaRPr lang="en-US" baseline="0" dirty="0"/>
          </a:p>
          <a:p>
            <a:r>
              <a:rPr lang="en-US" baseline="0" dirty="0"/>
              <a:t>Gasification produces mostly CO, H2, CO2 and H2O.  Then the flue gas goes through </a:t>
            </a:r>
            <a:r>
              <a:rPr lang="en-US" baseline="0" dirty="0" err="1"/>
              <a:t>methanation</a:t>
            </a:r>
            <a:r>
              <a:rPr lang="en-US" baseline="0" dirty="0"/>
              <a:t>, which converts H2 and CO into methane:</a:t>
            </a:r>
          </a:p>
          <a:p>
            <a:endParaRPr lang="en-US" baseline="0" dirty="0"/>
          </a:p>
          <a:p>
            <a:r>
              <a:rPr lang="en-US" baseline="0" dirty="0"/>
              <a:t>CO + 3 H2  </a:t>
            </a:r>
            <a:r>
              <a:rPr lang="en-US" baseline="0" dirty="0">
                <a:sym typeface="Wingdings" pitchFamily="2" charset="2"/>
              </a:rPr>
              <a:t>  CH4  + H2O</a:t>
            </a:r>
          </a:p>
          <a:p>
            <a:endParaRPr lang="en-US" baseline="0" dirty="0">
              <a:sym typeface="Wingdings" pitchFamily="2" charset="2"/>
            </a:endParaRPr>
          </a:p>
          <a:p>
            <a:r>
              <a:rPr lang="en-US" dirty="0"/>
              <a:t>This is the reverse reaction of steam methane reformation.</a:t>
            </a:r>
          </a:p>
        </p:txBody>
      </p:sp>
      <p:sp>
        <p:nvSpPr>
          <p:cNvPr id="4" name="Slide Number Placeholder 3"/>
          <p:cNvSpPr>
            <a:spLocks noGrp="1"/>
          </p:cNvSpPr>
          <p:nvPr>
            <p:ph type="sldNum" sz="quarter" idx="10"/>
          </p:nvPr>
        </p:nvSpPr>
        <p:spPr/>
        <p:txBody>
          <a:bodyPr/>
          <a:lstStyle/>
          <a:p>
            <a:fld id="{13966436-1444-4763-B826-D66A66AFBA80}" type="slidenum">
              <a:rPr lang="en-US" smtClean="0"/>
              <a:pPr/>
              <a:t>35</a:t>
            </a:fld>
            <a:endParaRPr lang="en-US"/>
          </a:p>
        </p:txBody>
      </p:sp>
    </p:spTree>
    <p:extLst>
      <p:ext uri="{BB962C8B-B14F-4D97-AF65-F5344CB8AC3E}">
        <p14:creationId xmlns:p14="http://schemas.microsoft.com/office/powerpoint/2010/main" val="97267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p:spPr>
        <p:txBody>
          <a:bodyPr/>
          <a:lstStyle/>
          <a:p>
            <a:endParaRPr lang="en-US">
              <a:latin typeface="Arial" pitchFamily="34" charset="0"/>
            </a:endParaRPr>
          </a:p>
        </p:txBody>
      </p:sp>
      <p:sp>
        <p:nvSpPr>
          <p:cNvPr id="21508" name="Slide Number Placeholder 3"/>
          <p:cNvSpPr>
            <a:spLocks noGrp="1"/>
          </p:cNvSpPr>
          <p:nvPr>
            <p:ph type="sldNum" sz="quarter" idx="5"/>
          </p:nvPr>
        </p:nvSpPr>
        <p:spPr/>
        <p:txBody>
          <a:bodyPr/>
          <a:lstStyle/>
          <a:p>
            <a:pPr>
              <a:defRPr/>
            </a:pPr>
            <a:fld id="{6E4F314C-C4F1-4A83-8A80-ACEFA990DC10}" type="slidenum">
              <a:rPr lang="en-US" smtClean="0"/>
              <a:pPr>
                <a:defRPr/>
              </a:pPr>
              <a:t>37</a:t>
            </a:fld>
            <a:endParaRPr lang="en-US"/>
          </a:p>
        </p:txBody>
      </p:sp>
    </p:spTree>
    <p:extLst>
      <p:ext uri="{BB962C8B-B14F-4D97-AF65-F5344CB8AC3E}">
        <p14:creationId xmlns:p14="http://schemas.microsoft.com/office/powerpoint/2010/main" val="151152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2819400" y="4495800"/>
            <a:ext cx="5673725" cy="0"/>
          </a:xfrm>
          <a:prstGeom prst="line">
            <a:avLst/>
          </a:prstGeom>
          <a:noFill/>
          <a:ln w="19050">
            <a:solidFill>
              <a:schemeClr val="accent1"/>
            </a:solidFill>
            <a:round/>
            <a:headEnd/>
            <a:tailEnd/>
          </a:ln>
          <a:effectLst/>
        </p:spPr>
        <p:txBody>
          <a:bodyPr/>
          <a:lstStyle/>
          <a:p>
            <a:pPr>
              <a:defRPr/>
            </a:pPr>
            <a:endParaRPr lang="en-US">
              <a:latin typeface="Arial" charset="0"/>
              <a:ea typeface="+mn-ea"/>
            </a:endParaRPr>
          </a:p>
        </p:txBody>
      </p:sp>
      <p:sp>
        <p:nvSpPr>
          <p:cNvPr id="196610" name="Rectangle 2"/>
          <p:cNvSpPr>
            <a:spLocks noGrp="1" noChangeArrowheads="1"/>
          </p:cNvSpPr>
          <p:nvPr>
            <p:ph type="ctrTitle"/>
          </p:nvPr>
        </p:nvSpPr>
        <p:spPr>
          <a:xfrm>
            <a:off x="914400" y="1524000"/>
            <a:ext cx="7623175" cy="1752600"/>
          </a:xfrm>
        </p:spPr>
        <p:txBody>
          <a:bodyPr/>
          <a:lstStyle>
            <a:lvl1pPr>
              <a:defRPr sz="4400"/>
            </a:lvl1pPr>
          </a:lstStyle>
          <a:p>
            <a:r>
              <a:rPr lang="en-US"/>
              <a:t>Click to edit Master title style</a:t>
            </a:r>
          </a:p>
        </p:txBody>
      </p:sp>
      <p:sp>
        <p:nvSpPr>
          <p:cNvPr id="196611" name="Rectangle 3"/>
          <p:cNvSpPr>
            <a:spLocks noGrp="1" noChangeArrowheads="1"/>
          </p:cNvSpPr>
          <p:nvPr>
            <p:ph type="subTitle" idx="1"/>
          </p:nvPr>
        </p:nvSpPr>
        <p:spPr>
          <a:xfrm>
            <a:off x="1981200" y="4572000"/>
            <a:ext cx="6553200" cy="1752600"/>
          </a:xfrm>
        </p:spPr>
        <p:txBody>
          <a:bodyPr/>
          <a:lstStyle>
            <a:lvl1pPr marL="0" indent="0">
              <a:buFontTx/>
              <a:buNone/>
              <a:defRPr sz="2800"/>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sz="quarter" idx="10"/>
          </p:nvPr>
        </p:nvSpPr>
        <p:spPr>
          <a:xfrm>
            <a:off x="7218528" y="6400800"/>
            <a:ext cx="1905000" cy="457200"/>
          </a:xfrm>
          <a:prstGeom prst="rect">
            <a:avLst/>
          </a:prstGeom>
        </p:spPr>
        <p:txBody>
          <a:bodyPr/>
          <a:lstStyle>
            <a:lvl1pPr>
              <a:defRPr/>
            </a:lvl1pPr>
          </a:lstStyle>
          <a:p>
            <a:fld id="{D3814411-B409-495E-9817-315B3C2C8517}" type="slidenum">
              <a:rPr lang="en-US" smtClean="0"/>
              <a:pPr/>
              <a:t>‹#›</a:t>
            </a:fld>
            <a:r>
              <a:rPr lang="en-US" dirty="0"/>
              <a:t>/20</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5791200" y="6400800"/>
            <a:ext cx="1905000" cy="457200"/>
          </a:xfrm>
          <a:prstGeom prst="rect">
            <a:avLst/>
          </a:prstGeom>
        </p:spPr>
        <p:txBody>
          <a:bodyPr/>
          <a:lstStyle>
            <a:lvl1pPr>
              <a:defRPr/>
            </a:lvl1pPr>
          </a:lstStyle>
          <a:p>
            <a:fld id="{2BD5E845-744D-4528-88E8-209B3D82D23F}" type="slidenum">
              <a:rPr lang="en-US"/>
              <a:pPr/>
              <a:t>‹#›</a:t>
            </a:fld>
            <a:endParaRPr lang="en-US"/>
          </a:p>
        </p:txBody>
      </p:sp>
    </p:spTree>
    <p:extLst>
      <p:ext uri="{BB962C8B-B14F-4D97-AF65-F5344CB8AC3E}">
        <p14:creationId xmlns:p14="http://schemas.microsoft.com/office/powerpoint/2010/main" val="73236764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406212471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469C29-0C67-4938-A12B-2264746E4410}" type="slidenum">
              <a:rPr lang="en-US" smtClean="0"/>
              <a:pPr/>
              <a:t>‹#›</a:t>
            </a:fld>
            <a:endParaRPr lang="en-US"/>
          </a:p>
        </p:txBody>
      </p:sp>
    </p:spTree>
    <p:extLst>
      <p:ext uri="{BB962C8B-B14F-4D97-AF65-F5344CB8AC3E}">
        <p14:creationId xmlns:p14="http://schemas.microsoft.com/office/powerpoint/2010/main" val="390867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469C29-0C67-4938-A12B-2264746E4410}" type="slidenum">
              <a:rPr lang="en-US" smtClean="0"/>
              <a:pPr/>
              <a:t>‹#›</a:t>
            </a:fld>
            <a:endParaRPr lang="en-US"/>
          </a:p>
        </p:txBody>
      </p:sp>
    </p:spTree>
    <p:extLst>
      <p:ext uri="{BB962C8B-B14F-4D97-AF65-F5344CB8AC3E}">
        <p14:creationId xmlns:p14="http://schemas.microsoft.com/office/powerpoint/2010/main" val="2531266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Freeform 7"/>
          <p:cNvSpPr>
            <a:spLocks noChangeArrowheads="1"/>
          </p:cNvSpPr>
          <p:nvPr/>
        </p:nvSpPr>
        <p:spPr bwMode="auto">
          <a:xfrm>
            <a:off x="381000" y="4572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a:p>
        </p:txBody>
      </p:sp>
      <p:sp>
        <p:nvSpPr>
          <p:cNvPr id="195592" name="Line 8"/>
          <p:cNvSpPr>
            <a:spLocks noChangeShapeType="1"/>
          </p:cNvSpPr>
          <p:nvPr/>
        </p:nvSpPr>
        <p:spPr bwMode="auto">
          <a:xfrm>
            <a:off x="457200" y="6248400"/>
            <a:ext cx="7086600" cy="0"/>
          </a:xfrm>
          <a:prstGeom prst="line">
            <a:avLst/>
          </a:prstGeom>
          <a:noFill/>
          <a:ln w="19050">
            <a:solidFill>
              <a:schemeClr val="accent1"/>
            </a:solidFill>
            <a:round/>
            <a:headEnd/>
            <a:tailEnd/>
          </a:ln>
          <a:effectLst/>
        </p:spPr>
        <p:txBody>
          <a:bodyPr/>
          <a:lstStyle/>
          <a:p>
            <a:pPr>
              <a:defRPr/>
            </a:pPr>
            <a:endParaRPr lang="en-US">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Lst>
  <p:hf sldNum="0" hdr="0" ftr="0" dt="0"/>
  <p:txStyles>
    <p:titleStyle>
      <a:lvl1pPr algn="l" rtl="0" eaLnBrk="0" fontAlgn="base" hangingPunct="0">
        <a:spcBef>
          <a:spcPct val="0"/>
        </a:spcBef>
        <a:spcAft>
          <a:spcPct val="0"/>
        </a:spcAft>
        <a:defRPr sz="3600" b="1">
          <a:solidFill>
            <a:schemeClr val="tx2"/>
          </a:solidFill>
          <a:latin typeface="+mj-lt"/>
          <a:ea typeface="ヒラギノ角ゴ Pro W3" pitchFamily="-110" charset="-128"/>
          <a:cs typeface="ヒラギノ角ゴ Pro W3" pitchFamily="-110" charset="-128"/>
        </a:defRPr>
      </a:lvl1pPr>
      <a:lvl2pPr algn="l" rtl="0" eaLnBrk="0" fontAlgn="base" hangingPunct="0">
        <a:spcBef>
          <a:spcPct val="0"/>
        </a:spcBef>
        <a:spcAft>
          <a:spcPct val="0"/>
        </a:spcAft>
        <a:defRPr sz="3600" b="1">
          <a:solidFill>
            <a:schemeClr val="tx2"/>
          </a:solidFill>
          <a:latin typeface="Garamond" pitchFamily="18" charset="0"/>
          <a:ea typeface="ヒラギノ角ゴ Pro W3" pitchFamily="-110" charset="-128"/>
          <a:cs typeface="ヒラギノ角ゴ Pro W3" pitchFamily="-110" charset="-128"/>
        </a:defRPr>
      </a:lvl2pPr>
      <a:lvl3pPr algn="l" rtl="0" eaLnBrk="0" fontAlgn="base" hangingPunct="0">
        <a:spcBef>
          <a:spcPct val="0"/>
        </a:spcBef>
        <a:spcAft>
          <a:spcPct val="0"/>
        </a:spcAft>
        <a:defRPr sz="3600" b="1">
          <a:solidFill>
            <a:schemeClr val="tx2"/>
          </a:solidFill>
          <a:latin typeface="Garamond" pitchFamily="18" charset="0"/>
          <a:ea typeface="ヒラギノ角ゴ Pro W3" pitchFamily="-110" charset="-128"/>
          <a:cs typeface="ヒラギノ角ゴ Pro W3" pitchFamily="-110" charset="-128"/>
        </a:defRPr>
      </a:lvl3pPr>
      <a:lvl4pPr algn="l" rtl="0" eaLnBrk="0" fontAlgn="base" hangingPunct="0">
        <a:spcBef>
          <a:spcPct val="0"/>
        </a:spcBef>
        <a:spcAft>
          <a:spcPct val="0"/>
        </a:spcAft>
        <a:defRPr sz="3600" b="1">
          <a:solidFill>
            <a:schemeClr val="tx2"/>
          </a:solidFill>
          <a:latin typeface="Garamond" pitchFamily="18" charset="0"/>
          <a:ea typeface="ヒラギノ角ゴ Pro W3" pitchFamily="-110" charset="-128"/>
          <a:cs typeface="ヒラギノ角ゴ Pro W3" pitchFamily="-110" charset="-128"/>
        </a:defRPr>
      </a:lvl4pPr>
      <a:lvl5pPr algn="l" rtl="0" eaLnBrk="0" fontAlgn="base" hangingPunct="0">
        <a:spcBef>
          <a:spcPct val="0"/>
        </a:spcBef>
        <a:spcAft>
          <a:spcPct val="0"/>
        </a:spcAft>
        <a:defRPr sz="3600" b="1">
          <a:solidFill>
            <a:schemeClr val="tx2"/>
          </a:solidFill>
          <a:latin typeface="Garamond" pitchFamily="18" charset="0"/>
          <a:ea typeface="ヒラギノ角ゴ Pro W3" pitchFamily="-110" charset="-128"/>
          <a:cs typeface="ヒラギノ角ゴ Pro W3" pitchFamily="-110" charset="-128"/>
        </a:defRPr>
      </a:lvl5pPr>
      <a:lvl6pPr marL="457200" algn="l" rtl="0" fontAlgn="base">
        <a:spcBef>
          <a:spcPct val="0"/>
        </a:spcBef>
        <a:spcAft>
          <a:spcPct val="0"/>
        </a:spcAft>
        <a:defRPr sz="3600" b="1">
          <a:solidFill>
            <a:schemeClr val="tx2"/>
          </a:solidFill>
          <a:latin typeface="Garamond" pitchFamily="18" charset="0"/>
        </a:defRPr>
      </a:lvl6pPr>
      <a:lvl7pPr marL="914400" algn="l" rtl="0" fontAlgn="base">
        <a:spcBef>
          <a:spcPct val="0"/>
        </a:spcBef>
        <a:spcAft>
          <a:spcPct val="0"/>
        </a:spcAft>
        <a:defRPr sz="3600" b="1">
          <a:solidFill>
            <a:schemeClr val="tx2"/>
          </a:solidFill>
          <a:latin typeface="Garamond" pitchFamily="18" charset="0"/>
        </a:defRPr>
      </a:lvl7pPr>
      <a:lvl8pPr marL="1371600" algn="l" rtl="0" fontAlgn="base">
        <a:spcBef>
          <a:spcPct val="0"/>
        </a:spcBef>
        <a:spcAft>
          <a:spcPct val="0"/>
        </a:spcAft>
        <a:defRPr sz="3600" b="1">
          <a:solidFill>
            <a:schemeClr val="tx2"/>
          </a:solidFill>
          <a:latin typeface="Garamond" pitchFamily="18" charset="0"/>
        </a:defRPr>
      </a:lvl8pPr>
      <a:lvl9pPr marL="1828800" algn="l" rtl="0" fontAlgn="base">
        <a:spcBef>
          <a:spcPct val="0"/>
        </a:spcBef>
        <a:spcAft>
          <a:spcPct val="0"/>
        </a:spcAft>
        <a:defRPr sz="3600" b="1">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tx1"/>
        </a:buClr>
        <a:buChar char="•"/>
        <a:defRPr sz="3000">
          <a:solidFill>
            <a:schemeClr val="tx1"/>
          </a:solidFill>
          <a:latin typeface="+mn-lt"/>
          <a:ea typeface="ヒラギノ角ゴ Pro W3" pitchFamily="-110" charset="-128"/>
          <a:cs typeface="ヒラギノ角ゴ Pro W3" pitchFamily="-110" charset="-128"/>
        </a:defRPr>
      </a:lvl1pPr>
      <a:lvl2pPr marL="669925" indent="-325438" algn="l" rtl="0" eaLnBrk="0" fontAlgn="base" hangingPunct="0">
        <a:spcBef>
          <a:spcPct val="20000"/>
        </a:spcBef>
        <a:spcAft>
          <a:spcPct val="0"/>
        </a:spcAft>
        <a:buClr>
          <a:schemeClr val="tx1"/>
        </a:buClr>
        <a:buFont typeface="Arial" pitchFamily="34" charset="0"/>
        <a:buChar char="–"/>
        <a:defRPr sz="2600">
          <a:solidFill>
            <a:schemeClr val="tx1"/>
          </a:solidFill>
          <a:latin typeface="+mn-lt"/>
          <a:ea typeface="ヒラギノ角ゴ Pro W3" pitchFamily="-110" charset="-128"/>
        </a:defRPr>
      </a:lvl2pPr>
      <a:lvl3pPr marL="1022350" indent="-350838" algn="l" rtl="0" eaLnBrk="0" fontAlgn="base" hangingPunct="0">
        <a:spcBef>
          <a:spcPct val="20000"/>
        </a:spcBef>
        <a:spcAft>
          <a:spcPct val="0"/>
        </a:spcAft>
        <a:buClr>
          <a:schemeClr val="tx1"/>
        </a:buClr>
        <a:buChar char="•"/>
        <a:defRPr sz="2200">
          <a:solidFill>
            <a:schemeClr val="tx1"/>
          </a:solidFill>
          <a:latin typeface="+mn-lt"/>
          <a:ea typeface="ヒラギノ角ゴ Pro W3" pitchFamily="-110" charset="-128"/>
        </a:defRPr>
      </a:lvl3pPr>
      <a:lvl4pPr marL="1339850" indent="-315913" algn="l" rtl="0" eaLnBrk="0" fontAlgn="base" hangingPunct="0">
        <a:spcBef>
          <a:spcPct val="20000"/>
        </a:spcBef>
        <a:spcAft>
          <a:spcPct val="0"/>
        </a:spcAft>
        <a:buClr>
          <a:schemeClr val="tx1"/>
        </a:buClr>
        <a:buChar char="•"/>
        <a:defRPr sz="2000">
          <a:solidFill>
            <a:schemeClr val="tx1"/>
          </a:solidFill>
          <a:latin typeface="+mn-lt"/>
          <a:ea typeface="ヒラギノ角ゴ Pro W3" pitchFamily="-110" charset="-128"/>
        </a:defRPr>
      </a:lvl4pPr>
      <a:lvl5pPr marL="1681163" indent="-339725" algn="l" rtl="0" eaLnBrk="0" fontAlgn="base" hangingPunct="0">
        <a:spcBef>
          <a:spcPct val="20000"/>
        </a:spcBef>
        <a:spcAft>
          <a:spcPct val="0"/>
        </a:spcAft>
        <a:buClr>
          <a:schemeClr val="tx1"/>
        </a:buClr>
        <a:buChar char="•"/>
        <a:defRPr sz="2000">
          <a:solidFill>
            <a:schemeClr val="tx1"/>
          </a:solidFill>
          <a:latin typeface="+mn-lt"/>
          <a:ea typeface="ヒラギノ角ゴ Pro W3" pitchFamily="-110" charset="-128"/>
        </a:defRPr>
      </a:lvl5pPr>
      <a:lvl6pPr marL="2138363" indent="-339725" algn="l" rtl="0" fontAlgn="base">
        <a:spcBef>
          <a:spcPct val="20000"/>
        </a:spcBef>
        <a:spcAft>
          <a:spcPct val="0"/>
        </a:spcAft>
        <a:buClr>
          <a:schemeClr val="tx1"/>
        </a:buClr>
        <a:buChar char="•"/>
        <a:defRPr sz="2000">
          <a:solidFill>
            <a:schemeClr val="tx1"/>
          </a:solidFill>
          <a:latin typeface="+mn-lt"/>
        </a:defRPr>
      </a:lvl6pPr>
      <a:lvl7pPr marL="2595563" indent="-339725" algn="l" rtl="0" fontAlgn="base">
        <a:spcBef>
          <a:spcPct val="20000"/>
        </a:spcBef>
        <a:spcAft>
          <a:spcPct val="0"/>
        </a:spcAft>
        <a:buClr>
          <a:schemeClr val="tx1"/>
        </a:buClr>
        <a:buChar char="•"/>
        <a:defRPr sz="2000">
          <a:solidFill>
            <a:schemeClr val="tx1"/>
          </a:solidFill>
          <a:latin typeface="+mn-lt"/>
        </a:defRPr>
      </a:lvl7pPr>
      <a:lvl8pPr marL="3052763" indent="-339725" algn="l" rtl="0" fontAlgn="base">
        <a:spcBef>
          <a:spcPct val="20000"/>
        </a:spcBef>
        <a:spcAft>
          <a:spcPct val="0"/>
        </a:spcAft>
        <a:buClr>
          <a:schemeClr val="tx1"/>
        </a:buClr>
        <a:buChar char="•"/>
        <a:defRPr sz="2000">
          <a:solidFill>
            <a:schemeClr val="tx1"/>
          </a:solidFill>
          <a:latin typeface="+mn-lt"/>
        </a:defRPr>
      </a:lvl8pPr>
      <a:lvl9pPr marL="3509963" indent="-339725"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video" Target="file:///C:\Documents%20and%20Settings\dabdub\My%20Documents\Presentations\rodriguez-sulfate.m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wmf"/><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22.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gi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gif"/><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79.emf"/></Relationships>
</file>

<file path=ppt/slides/_rels/slide3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51751" y="1146525"/>
            <a:ext cx="7623175" cy="1752600"/>
          </a:xfrm>
        </p:spPr>
        <p:txBody>
          <a:bodyPr/>
          <a:lstStyle/>
          <a:p>
            <a:pPr indent="-914400" eaLnBrk="1" hangingPunct="1"/>
            <a:r>
              <a:rPr lang="en-US" sz="3600" dirty="0">
                <a:ea typeface="ヒラギノ角ゴ Pro W3" pitchFamily="-108" charset="-128"/>
              </a:rPr>
              <a:t>Mathematical Modeling of the Atmosphere – Overview and Examples of Two Current Issues</a:t>
            </a:r>
          </a:p>
        </p:txBody>
      </p:sp>
      <p:sp>
        <p:nvSpPr>
          <p:cNvPr id="6147" name="Rectangle 3"/>
          <p:cNvSpPr>
            <a:spLocks noGrp="1" noChangeArrowheads="1"/>
          </p:cNvSpPr>
          <p:nvPr>
            <p:ph type="subTitle" idx="1"/>
          </p:nvPr>
        </p:nvSpPr>
        <p:spPr>
          <a:xfrm>
            <a:off x="198783" y="5105400"/>
            <a:ext cx="8690384" cy="1752600"/>
          </a:xfrm>
        </p:spPr>
        <p:txBody>
          <a:bodyPr/>
          <a:lstStyle/>
          <a:p>
            <a:pPr algn="ctr" eaLnBrk="1" hangingPunct="1"/>
            <a:endParaRPr lang="en-US" sz="1400" dirty="0">
              <a:latin typeface="Calibri" pitchFamily="34" charset="0"/>
              <a:ea typeface="ヒラギノ角ゴ Pro W3" pitchFamily="-108" charset="-128"/>
            </a:endParaRPr>
          </a:p>
        </p:txBody>
      </p:sp>
      <p:sp>
        <p:nvSpPr>
          <p:cNvPr id="6148" name="TextBox 3"/>
          <p:cNvSpPr txBox="1">
            <a:spLocks noChangeArrowheads="1"/>
          </p:cNvSpPr>
          <p:nvPr/>
        </p:nvSpPr>
        <p:spPr bwMode="auto">
          <a:xfrm>
            <a:off x="2922372" y="3561823"/>
            <a:ext cx="5562602" cy="1231106"/>
          </a:xfrm>
          <a:prstGeom prst="rect">
            <a:avLst/>
          </a:prstGeom>
          <a:noFill/>
          <a:ln w="9525">
            <a:noFill/>
            <a:miter lim="800000"/>
            <a:headEnd/>
            <a:tailEnd/>
          </a:ln>
        </p:spPr>
        <p:txBody>
          <a:bodyPr wrap="square">
            <a:spAutoFit/>
          </a:bodyPr>
          <a:lstStyle/>
          <a:p>
            <a:pPr algn="r"/>
            <a:r>
              <a:rPr lang="en-US" b="1" dirty="0">
                <a:latin typeface="Calibri" pitchFamily="34" charset="0"/>
              </a:rPr>
              <a:t>Donald Dabdub</a:t>
            </a:r>
          </a:p>
          <a:p>
            <a:pPr algn="r"/>
            <a:r>
              <a:rPr lang="en-US" dirty="0">
                <a:latin typeface="Calibri" pitchFamily="34" charset="0"/>
              </a:rPr>
              <a:t>Department of Mechanical &amp; Aerospace Engineering</a:t>
            </a:r>
          </a:p>
          <a:p>
            <a:pPr algn="r"/>
            <a:r>
              <a:rPr lang="en-US" dirty="0">
                <a:latin typeface="Calibri" pitchFamily="34" charset="0"/>
              </a:rPr>
              <a:t>University of California, Irvine</a:t>
            </a:r>
          </a:p>
          <a:p>
            <a:pPr algn="r"/>
            <a:endParaRPr lang="en-US" sz="2000" b="1" dirty="0">
              <a:latin typeface="Calibri"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Air Quality Model?</a:t>
            </a:r>
          </a:p>
        </p:txBody>
      </p:sp>
      <p:pic>
        <p:nvPicPr>
          <p:cNvPr id="77826" name="Picture 2"/>
          <p:cNvPicPr>
            <a:picLocks noChangeAspect="1" noChangeArrowheads="1"/>
          </p:cNvPicPr>
          <p:nvPr/>
        </p:nvPicPr>
        <p:blipFill>
          <a:blip r:embed="rId3" cstate="print"/>
          <a:srcRect/>
          <a:stretch>
            <a:fillRect/>
          </a:stretch>
        </p:blipFill>
        <p:spPr bwMode="auto">
          <a:xfrm>
            <a:off x="2057400" y="2207945"/>
            <a:ext cx="4717995" cy="4652812"/>
          </a:xfrm>
          <a:prstGeom prst="rect">
            <a:avLst/>
          </a:prstGeom>
          <a:noFill/>
          <a:ln w="76200" cap="flat" cmpd="sng" algn="ctr">
            <a:noFill/>
            <a:prstDash val="solid"/>
            <a:miter lim="800000"/>
            <a:headEnd type="none" w="med" len="med"/>
            <a:tailEnd type="none" w="med" len="med"/>
          </a:ln>
        </p:spPr>
      </p:pic>
      <p:sp>
        <p:nvSpPr>
          <p:cNvPr id="7" name="Content Placeholder 6"/>
          <p:cNvSpPr>
            <a:spLocks noGrp="1"/>
          </p:cNvSpPr>
          <p:nvPr>
            <p:ph idx="1"/>
          </p:nvPr>
        </p:nvSpPr>
        <p:spPr>
          <a:xfrm>
            <a:off x="457200" y="1831557"/>
            <a:ext cx="8229600" cy="4530725"/>
          </a:xfrm>
        </p:spPr>
        <p:txBody>
          <a:bodyPr/>
          <a:lstStyle/>
          <a:p>
            <a:endParaRPr lang="en-US" dirty="0"/>
          </a:p>
        </p:txBody>
      </p:sp>
      <p:grpSp>
        <p:nvGrpSpPr>
          <p:cNvPr id="3" name="Group 6"/>
          <p:cNvGrpSpPr>
            <a:grpSpLocks/>
          </p:cNvGrpSpPr>
          <p:nvPr/>
        </p:nvGrpSpPr>
        <p:grpSpPr bwMode="auto">
          <a:xfrm>
            <a:off x="4419600" y="3119020"/>
            <a:ext cx="4222750" cy="2979737"/>
            <a:chOff x="-74" y="1937"/>
            <a:chExt cx="3466" cy="2218"/>
          </a:xfrm>
        </p:grpSpPr>
        <p:sp>
          <p:nvSpPr>
            <p:cNvPr id="9" name="Rectangle 7"/>
            <p:cNvSpPr>
              <a:spLocks noChangeArrowheads="1"/>
            </p:cNvSpPr>
            <p:nvPr/>
          </p:nvSpPr>
          <p:spPr bwMode="auto">
            <a:xfrm>
              <a:off x="-21" y="3281"/>
              <a:ext cx="496" cy="211"/>
            </a:xfrm>
            <a:prstGeom prst="rect">
              <a:avLst/>
            </a:prstGeom>
            <a:noFill/>
            <a:ln w="9525">
              <a:noFill/>
              <a:miter lim="800000"/>
              <a:headEnd/>
              <a:tailEnd/>
            </a:ln>
          </p:spPr>
          <p:txBody>
            <a:bodyPr wrap="none" lIns="84783" tIns="42392" rIns="84783" bIns="42392">
              <a:spAutoFit/>
            </a:bodyPr>
            <a:lstStyle/>
            <a:p>
              <a:pPr defTabSz="841375"/>
              <a:r>
                <a:rPr lang="en-US" sz="1300" i="0">
                  <a:latin typeface="Book Antiqua" pitchFamily="18" charset="0"/>
                </a:rPr>
                <a:t>150 m</a:t>
              </a:r>
            </a:p>
          </p:txBody>
        </p:sp>
        <p:pic>
          <p:nvPicPr>
            <p:cNvPr id="10" name="Picture 8"/>
            <p:cNvPicPr>
              <a:picLocks noChangeArrowheads="1"/>
            </p:cNvPicPr>
            <p:nvPr/>
          </p:nvPicPr>
          <p:blipFill>
            <a:blip r:embed="rId4" cstate="print"/>
            <a:srcRect/>
            <a:stretch>
              <a:fillRect/>
            </a:stretch>
          </p:blipFill>
          <p:spPr bwMode="auto">
            <a:xfrm>
              <a:off x="399" y="2719"/>
              <a:ext cx="2933" cy="1436"/>
            </a:xfrm>
            <a:prstGeom prst="rect">
              <a:avLst/>
            </a:prstGeom>
            <a:noFill/>
            <a:ln w="9525">
              <a:noFill/>
              <a:miter lim="800000"/>
              <a:headEnd/>
              <a:tailEnd/>
            </a:ln>
          </p:spPr>
        </p:pic>
        <p:sp>
          <p:nvSpPr>
            <p:cNvPr id="11" name="Line 9"/>
            <p:cNvSpPr>
              <a:spLocks noChangeShapeType="1"/>
            </p:cNvSpPr>
            <p:nvPr/>
          </p:nvSpPr>
          <p:spPr bwMode="auto">
            <a:xfrm flipV="1">
              <a:off x="462" y="2263"/>
              <a:ext cx="0" cy="1264"/>
            </a:xfrm>
            <a:prstGeom prst="line">
              <a:avLst/>
            </a:prstGeom>
            <a:noFill/>
            <a:ln w="12700">
              <a:solidFill>
                <a:srgbClr val="FF0000"/>
              </a:solidFill>
              <a:round/>
              <a:headEnd type="none" w="sm" len="sm"/>
              <a:tailEnd type="none" w="sm" len="sm"/>
            </a:ln>
          </p:spPr>
          <p:txBody>
            <a:bodyPr/>
            <a:lstStyle/>
            <a:p>
              <a:endParaRPr lang="en-US"/>
            </a:p>
          </p:txBody>
        </p:sp>
        <p:sp>
          <p:nvSpPr>
            <p:cNvPr id="12" name="Line 10"/>
            <p:cNvSpPr>
              <a:spLocks noChangeShapeType="1"/>
            </p:cNvSpPr>
            <p:nvPr/>
          </p:nvSpPr>
          <p:spPr bwMode="auto">
            <a:xfrm>
              <a:off x="555" y="2288"/>
              <a:ext cx="0" cy="1264"/>
            </a:xfrm>
            <a:prstGeom prst="line">
              <a:avLst/>
            </a:prstGeom>
            <a:noFill/>
            <a:ln w="12700">
              <a:solidFill>
                <a:srgbClr val="FF0000"/>
              </a:solidFill>
              <a:round/>
              <a:headEnd type="none" w="sm" len="sm"/>
              <a:tailEnd type="none" w="sm" len="sm"/>
            </a:ln>
          </p:spPr>
          <p:txBody>
            <a:bodyPr/>
            <a:lstStyle/>
            <a:p>
              <a:endParaRPr lang="en-US"/>
            </a:p>
          </p:txBody>
        </p:sp>
        <p:sp>
          <p:nvSpPr>
            <p:cNvPr id="13" name="Line 11"/>
            <p:cNvSpPr>
              <a:spLocks noChangeShapeType="1"/>
            </p:cNvSpPr>
            <p:nvPr/>
          </p:nvSpPr>
          <p:spPr bwMode="auto">
            <a:xfrm flipH="1">
              <a:off x="629" y="2196"/>
              <a:ext cx="2" cy="1261"/>
            </a:xfrm>
            <a:prstGeom prst="line">
              <a:avLst/>
            </a:prstGeom>
            <a:noFill/>
            <a:ln w="12700">
              <a:solidFill>
                <a:srgbClr val="FF0000"/>
              </a:solidFill>
              <a:round/>
              <a:headEnd type="none" w="sm" len="sm"/>
              <a:tailEnd type="none" w="sm" len="sm"/>
            </a:ln>
          </p:spPr>
          <p:txBody>
            <a:bodyPr/>
            <a:lstStyle/>
            <a:p>
              <a:endParaRPr lang="en-US"/>
            </a:p>
          </p:txBody>
        </p:sp>
        <p:sp>
          <p:nvSpPr>
            <p:cNvPr id="14" name="Line 12"/>
            <p:cNvSpPr>
              <a:spLocks noChangeShapeType="1"/>
            </p:cNvSpPr>
            <p:nvPr/>
          </p:nvSpPr>
          <p:spPr bwMode="auto">
            <a:xfrm flipV="1">
              <a:off x="557" y="3456"/>
              <a:ext cx="74" cy="96"/>
            </a:xfrm>
            <a:prstGeom prst="line">
              <a:avLst/>
            </a:prstGeom>
            <a:noFill/>
            <a:ln w="12700">
              <a:solidFill>
                <a:srgbClr val="FFFF00"/>
              </a:solidFill>
              <a:round/>
              <a:headEnd type="none" w="sm" len="sm"/>
              <a:tailEnd type="none" w="sm" len="sm"/>
            </a:ln>
          </p:spPr>
          <p:txBody>
            <a:bodyPr/>
            <a:lstStyle/>
            <a:p>
              <a:endParaRPr lang="en-US"/>
            </a:p>
          </p:txBody>
        </p:sp>
        <p:sp>
          <p:nvSpPr>
            <p:cNvPr id="15" name="Line 13"/>
            <p:cNvSpPr>
              <a:spLocks noChangeShapeType="1"/>
            </p:cNvSpPr>
            <p:nvPr/>
          </p:nvSpPr>
          <p:spPr bwMode="auto">
            <a:xfrm>
              <a:off x="462" y="3527"/>
              <a:ext cx="95" cy="25"/>
            </a:xfrm>
            <a:prstGeom prst="line">
              <a:avLst/>
            </a:prstGeom>
            <a:noFill/>
            <a:ln w="12700">
              <a:solidFill>
                <a:srgbClr val="FFFF00"/>
              </a:solidFill>
              <a:round/>
              <a:headEnd type="none" w="sm" len="sm"/>
              <a:tailEnd type="none" w="sm" len="sm"/>
            </a:ln>
          </p:spPr>
          <p:txBody>
            <a:bodyPr/>
            <a:lstStyle/>
            <a:p>
              <a:endParaRPr lang="en-US"/>
            </a:p>
          </p:txBody>
        </p:sp>
        <p:sp>
          <p:nvSpPr>
            <p:cNvPr id="16" name="Line 14"/>
            <p:cNvSpPr>
              <a:spLocks noChangeShapeType="1"/>
            </p:cNvSpPr>
            <p:nvPr/>
          </p:nvSpPr>
          <p:spPr bwMode="auto">
            <a:xfrm flipV="1">
              <a:off x="555" y="2197"/>
              <a:ext cx="74" cy="95"/>
            </a:xfrm>
            <a:prstGeom prst="line">
              <a:avLst/>
            </a:prstGeom>
            <a:noFill/>
            <a:ln w="12700">
              <a:solidFill>
                <a:srgbClr val="FF0000"/>
              </a:solidFill>
              <a:round/>
              <a:headEnd type="none" w="sm" len="sm"/>
              <a:tailEnd type="none" w="sm" len="sm"/>
            </a:ln>
          </p:spPr>
          <p:txBody>
            <a:bodyPr/>
            <a:lstStyle/>
            <a:p>
              <a:endParaRPr lang="en-US"/>
            </a:p>
          </p:txBody>
        </p:sp>
        <p:sp>
          <p:nvSpPr>
            <p:cNvPr id="17" name="Line 15"/>
            <p:cNvSpPr>
              <a:spLocks noChangeShapeType="1"/>
            </p:cNvSpPr>
            <p:nvPr/>
          </p:nvSpPr>
          <p:spPr bwMode="auto">
            <a:xfrm>
              <a:off x="461" y="2265"/>
              <a:ext cx="94" cy="24"/>
            </a:xfrm>
            <a:prstGeom prst="line">
              <a:avLst/>
            </a:prstGeom>
            <a:noFill/>
            <a:ln w="12700">
              <a:solidFill>
                <a:srgbClr val="FF0000"/>
              </a:solidFill>
              <a:round/>
              <a:headEnd type="none" w="sm" len="sm"/>
              <a:tailEnd type="none" w="sm" len="sm"/>
            </a:ln>
          </p:spPr>
          <p:txBody>
            <a:bodyPr/>
            <a:lstStyle/>
            <a:p>
              <a:endParaRPr lang="en-US"/>
            </a:p>
          </p:txBody>
        </p:sp>
        <p:grpSp>
          <p:nvGrpSpPr>
            <p:cNvPr id="4" name="Group 16"/>
            <p:cNvGrpSpPr>
              <a:grpSpLocks/>
            </p:cNvGrpSpPr>
            <p:nvPr/>
          </p:nvGrpSpPr>
          <p:grpSpPr bwMode="auto">
            <a:xfrm>
              <a:off x="459" y="2171"/>
              <a:ext cx="169" cy="96"/>
              <a:chOff x="704" y="1170"/>
              <a:chExt cx="264" cy="131"/>
            </a:xfrm>
          </p:grpSpPr>
          <p:sp>
            <p:nvSpPr>
              <p:cNvPr id="56" name="Line 17"/>
              <p:cNvSpPr>
                <a:spLocks noChangeShapeType="1"/>
              </p:cNvSpPr>
              <p:nvPr/>
            </p:nvSpPr>
            <p:spPr bwMode="auto">
              <a:xfrm>
                <a:off x="820" y="1172"/>
                <a:ext cx="148" cy="34"/>
              </a:xfrm>
              <a:prstGeom prst="line">
                <a:avLst/>
              </a:prstGeom>
              <a:noFill/>
              <a:ln w="12700">
                <a:solidFill>
                  <a:srgbClr val="FF0000"/>
                </a:solidFill>
                <a:round/>
                <a:headEnd type="none" w="sm" len="sm"/>
                <a:tailEnd type="none" w="sm" len="sm"/>
              </a:ln>
            </p:spPr>
            <p:txBody>
              <a:bodyPr/>
              <a:lstStyle/>
              <a:p>
                <a:endParaRPr lang="en-US"/>
              </a:p>
            </p:txBody>
          </p:sp>
          <p:sp>
            <p:nvSpPr>
              <p:cNvPr id="57" name="Line 18"/>
              <p:cNvSpPr>
                <a:spLocks noChangeShapeType="1"/>
              </p:cNvSpPr>
              <p:nvPr/>
            </p:nvSpPr>
            <p:spPr bwMode="auto">
              <a:xfrm flipV="1">
                <a:off x="704" y="1170"/>
                <a:ext cx="115" cy="131"/>
              </a:xfrm>
              <a:prstGeom prst="line">
                <a:avLst/>
              </a:prstGeom>
              <a:noFill/>
              <a:ln w="12700">
                <a:solidFill>
                  <a:srgbClr val="FF0000"/>
                </a:solidFill>
                <a:round/>
                <a:headEnd type="none" w="sm" len="sm"/>
                <a:tailEnd type="none" w="sm" len="sm"/>
              </a:ln>
            </p:spPr>
            <p:txBody>
              <a:bodyPr/>
              <a:lstStyle/>
              <a:p>
                <a:endParaRPr lang="en-US"/>
              </a:p>
            </p:txBody>
          </p:sp>
        </p:grpSp>
        <p:grpSp>
          <p:nvGrpSpPr>
            <p:cNvPr id="5" name="Group 19"/>
            <p:cNvGrpSpPr>
              <a:grpSpLocks/>
            </p:cNvGrpSpPr>
            <p:nvPr/>
          </p:nvGrpSpPr>
          <p:grpSpPr bwMode="auto">
            <a:xfrm>
              <a:off x="455" y="2790"/>
              <a:ext cx="170" cy="96"/>
              <a:chOff x="707" y="1814"/>
              <a:chExt cx="264" cy="131"/>
            </a:xfrm>
          </p:grpSpPr>
          <p:sp>
            <p:nvSpPr>
              <p:cNvPr id="54" name="Line 20"/>
              <p:cNvSpPr>
                <a:spLocks noChangeShapeType="1"/>
              </p:cNvSpPr>
              <p:nvPr/>
            </p:nvSpPr>
            <p:spPr bwMode="auto">
              <a:xfrm flipV="1">
                <a:off x="856" y="1814"/>
                <a:ext cx="115" cy="131"/>
              </a:xfrm>
              <a:prstGeom prst="line">
                <a:avLst/>
              </a:prstGeom>
              <a:noFill/>
              <a:ln w="12700">
                <a:solidFill>
                  <a:srgbClr val="FFFF00"/>
                </a:solidFill>
                <a:round/>
                <a:headEnd type="none" w="sm" len="sm"/>
                <a:tailEnd type="none" w="sm" len="sm"/>
              </a:ln>
            </p:spPr>
            <p:txBody>
              <a:bodyPr/>
              <a:lstStyle/>
              <a:p>
                <a:endParaRPr lang="en-US"/>
              </a:p>
            </p:txBody>
          </p:sp>
          <p:sp>
            <p:nvSpPr>
              <p:cNvPr id="55" name="Line 21"/>
              <p:cNvSpPr>
                <a:spLocks noChangeShapeType="1"/>
              </p:cNvSpPr>
              <p:nvPr/>
            </p:nvSpPr>
            <p:spPr bwMode="auto">
              <a:xfrm>
                <a:off x="707" y="1911"/>
                <a:ext cx="148" cy="34"/>
              </a:xfrm>
              <a:prstGeom prst="line">
                <a:avLst/>
              </a:prstGeom>
              <a:noFill/>
              <a:ln w="12700">
                <a:solidFill>
                  <a:srgbClr val="FFFF00"/>
                </a:solidFill>
                <a:round/>
                <a:headEnd type="none" w="sm" len="sm"/>
                <a:tailEnd type="none" w="sm" len="sm"/>
              </a:ln>
            </p:spPr>
            <p:txBody>
              <a:bodyPr/>
              <a:lstStyle/>
              <a:p>
                <a:endParaRPr lang="en-US"/>
              </a:p>
            </p:txBody>
          </p:sp>
        </p:grpSp>
        <p:grpSp>
          <p:nvGrpSpPr>
            <p:cNvPr id="6" name="Group 22"/>
            <p:cNvGrpSpPr>
              <a:grpSpLocks/>
            </p:cNvGrpSpPr>
            <p:nvPr/>
          </p:nvGrpSpPr>
          <p:grpSpPr bwMode="auto">
            <a:xfrm>
              <a:off x="455" y="3106"/>
              <a:ext cx="170" cy="95"/>
              <a:chOff x="705" y="2334"/>
              <a:chExt cx="264" cy="131"/>
            </a:xfrm>
          </p:grpSpPr>
          <p:sp>
            <p:nvSpPr>
              <p:cNvPr id="52" name="Line 23"/>
              <p:cNvSpPr>
                <a:spLocks noChangeShapeType="1"/>
              </p:cNvSpPr>
              <p:nvPr/>
            </p:nvSpPr>
            <p:spPr bwMode="auto">
              <a:xfrm flipV="1">
                <a:off x="854" y="2334"/>
                <a:ext cx="115" cy="131"/>
              </a:xfrm>
              <a:prstGeom prst="line">
                <a:avLst/>
              </a:prstGeom>
              <a:noFill/>
              <a:ln w="12700">
                <a:solidFill>
                  <a:srgbClr val="FFFF00"/>
                </a:solidFill>
                <a:round/>
                <a:headEnd type="none" w="sm" len="sm"/>
                <a:tailEnd type="none" w="sm" len="sm"/>
              </a:ln>
            </p:spPr>
            <p:txBody>
              <a:bodyPr/>
              <a:lstStyle/>
              <a:p>
                <a:endParaRPr lang="en-US"/>
              </a:p>
            </p:txBody>
          </p:sp>
          <p:sp>
            <p:nvSpPr>
              <p:cNvPr id="53" name="Line 24"/>
              <p:cNvSpPr>
                <a:spLocks noChangeShapeType="1"/>
              </p:cNvSpPr>
              <p:nvPr/>
            </p:nvSpPr>
            <p:spPr bwMode="auto">
              <a:xfrm>
                <a:off x="705" y="2431"/>
                <a:ext cx="148" cy="34"/>
              </a:xfrm>
              <a:prstGeom prst="line">
                <a:avLst/>
              </a:prstGeom>
              <a:noFill/>
              <a:ln w="12700">
                <a:solidFill>
                  <a:srgbClr val="FFFF00"/>
                </a:solidFill>
                <a:round/>
                <a:headEnd type="none" w="sm" len="sm"/>
                <a:tailEnd type="none" w="sm" len="sm"/>
              </a:ln>
            </p:spPr>
            <p:txBody>
              <a:bodyPr/>
              <a:lstStyle/>
              <a:p>
                <a:endParaRPr lang="en-US"/>
              </a:p>
            </p:txBody>
          </p:sp>
        </p:grpSp>
        <p:grpSp>
          <p:nvGrpSpPr>
            <p:cNvPr id="8" name="Group 25"/>
            <p:cNvGrpSpPr>
              <a:grpSpLocks/>
            </p:cNvGrpSpPr>
            <p:nvPr/>
          </p:nvGrpSpPr>
          <p:grpSpPr bwMode="auto">
            <a:xfrm>
              <a:off x="455" y="3351"/>
              <a:ext cx="170" cy="96"/>
              <a:chOff x="706" y="2670"/>
              <a:chExt cx="264" cy="131"/>
            </a:xfrm>
          </p:grpSpPr>
          <p:sp>
            <p:nvSpPr>
              <p:cNvPr id="50" name="Line 26"/>
              <p:cNvSpPr>
                <a:spLocks noChangeShapeType="1"/>
              </p:cNvSpPr>
              <p:nvPr/>
            </p:nvSpPr>
            <p:spPr bwMode="auto">
              <a:xfrm flipV="1">
                <a:off x="855" y="2670"/>
                <a:ext cx="115" cy="131"/>
              </a:xfrm>
              <a:prstGeom prst="line">
                <a:avLst/>
              </a:prstGeom>
              <a:noFill/>
              <a:ln w="12700">
                <a:solidFill>
                  <a:srgbClr val="FFFF00"/>
                </a:solidFill>
                <a:round/>
                <a:headEnd type="none" w="sm" len="sm"/>
                <a:tailEnd type="none" w="sm" len="sm"/>
              </a:ln>
            </p:spPr>
            <p:txBody>
              <a:bodyPr/>
              <a:lstStyle/>
              <a:p>
                <a:endParaRPr lang="en-US"/>
              </a:p>
            </p:txBody>
          </p:sp>
          <p:sp>
            <p:nvSpPr>
              <p:cNvPr id="51" name="Line 27"/>
              <p:cNvSpPr>
                <a:spLocks noChangeShapeType="1"/>
              </p:cNvSpPr>
              <p:nvPr/>
            </p:nvSpPr>
            <p:spPr bwMode="auto">
              <a:xfrm>
                <a:off x="706" y="2767"/>
                <a:ext cx="148" cy="34"/>
              </a:xfrm>
              <a:prstGeom prst="line">
                <a:avLst/>
              </a:prstGeom>
              <a:noFill/>
              <a:ln w="12700">
                <a:solidFill>
                  <a:srgbClr val="FFFF00"/>
                </a:solidFill>
                <a:round/>
                <a:headEnd type="none" w="sm" len="sm"/>
                <a:tailEnd type="none" w="sm" len="sm"/>
              </a:ln>
            </p:spPr>
            <p:txBody>
              <a:bodyPr/>
              <a:lstStyle/>
              <a:p>
                <a:endParaRPr lang="en-US"/>
              </a:p>
            </p:txBody>
          </p:sp>
        </p:grpSp>
        <p:grpSp>
          <p:nvGrpSpPr>
            <p:cNvPr id="18" name="Group 28"/>
            <p:cNvGrpSpPr>
              <a:grpSpLocks/>
            </p:cNvGrpSpPr>
            <p:nvPr/>
          </p:nvGrpSpPr>
          <p:grpSpPr bwMode="auto">
            <a:xfrm>
              <a:off x="455" y="3421"/>
              <a:ext cx="170" cy="96"/>
              <a:chOff x="706" y="2837"/>
              <a:chExt cx="264" cy="131"/>
            </a:xfrm>
          </p:grpSpPr>
          <p:sp>
            <p:nvSpPr>
              <p:cNvPr id="48" name="Line 29"/>
              <p:cNvSpPr>
                <a:spLocks noChangeShapeType="1"/>
              </p:cNvSpPr>
              <p:nvPr/>
            </p:nvSpPr>
            <p:spPr bwMode="auto">
              <a:xfrm flipV="1">
                <a:off x="855" y="2837"/>
                <a:ext cx="115" cy="131"/>
              </a:xfrm>
              <a:prstGeom prst="line">
                <a:avLst/>
              </a:prstGeom>
              <a:noFill/>
              <a:ln w="12700">
                <a:solidFill>
                  <a:srgbClr val="FFFF00"/>
                </a:solidFill>
                <a:round/>
                <a:headEnd type="none" w="sm" len="sm"/>
                <a:tailEnd type="none" w="sm" len="sm"/>
              </a:ln>
            </p:spPr>
            <p:txBody>
              <a:bodyPr/>
              <a:lstStyle/>
              <a:p>
                <a:endParaRPr lang="en-US"/>
              </a:p>
            </p:txBody>
          </p:sp>
          <p:sp>
            <p:nvSpPr>
              <p:cNvPr id="49" name="Line 30"/>
              <p:cNvSpPr>
                <a:spLocks noChangeShapeType="1"/>
              </p:cNvSpPr>
              <p:nvPr/>
            </p:nvSpPr>
            <p:spPr bwMode="auto">
              <a:xfrm>
                <a:off x="706" y="2934"/>
                <a:ext cx="148" cy="34"/>
              </a:xfrm>
              <a:prstGeom prst="line">
                <a:avLst/>
              </a:prstGeom>
              <a:noFill/>
              <a:ln w="12700">
                <a:solidFill>
                  <a:srgbClr val="FFFF00"/>
                </a:solidFill>
                <a:round/>
                <a:headEnd type="none" w="sm" len="sm"/>
                <a:tailEnd type="none" w="sm" len="sm"/>
              </a:ln>
            </p:spPr>
            <p:txBody>
              <a:bodyPr/>
              <a:lstStyle/>
              <a:p>
                <a:endParaRPr lang="en-US"/>
              </a:p>
            </p:txBody>
          </p:sp>
        </p:grpSp>
        <p:sp>
          <p:nvSpPr>
            <p:cNvPr id="23" name="Rectangle 31"/>
            <p:cNvSpPr>
              <a:spLocks noChangeArrowheads="1"/>
            </p:cNvSpPr>
            <p:nvPr/>
          </p:nvSpPr>
          <p:spPr bwMode="auto">
            <a:xfrm>
              <a:off x="-74" y="2189"/>
              <a:ext cx="563" cy="211"/>
            </a:xfrm>
            <a:prstGeom prst="rect">
              <a:avLst/>
            </a:prstGeom>
            <a:noFill/>
            <a:ln w="9525">
              <a:noFill/>
              <a:miter lim="800000"/>
              <a:headEnd/>
              <a:tailEnd/>
            </a:ln>
          </p:spPr>
          <p:txBody>
            <a:bodyPr wrap="none" lIns="84783" tIns="42392" rIns="84783" bIns="42392">
              <a:spAutoFit/>
            </a:bodyPr>
            <a:lstStyle/>
            <a:p>
              <a:pPr defTabSz="841375"/>
              <a:r>
                <a:rPr lang="en-US" sz="1300" i="0">
                  <a:latin typeface="Book Antiqua" pitchFamily="18" charset="0"/>
                </a:rPr>
                <a:t>1100 m</a:t>
              </a:r>
            </a:p>
          </p:txBody>
        </p:sp>
        <p:sp>
          <p:nvSpPr>
            <p:cNvPr id="24" name="Rectangle 32"/>
            <p:cNvSpPr>
              <a:spLocks noChangeArrowheads="1"/>
            </p:cNvSpPr>
            <p:nvPr/>
          </p:nvSpPr>
          <p:spPr bwMode="auto">
            <a:xfrm>
              <a:off x="55" y="3386"/>
              <a:ext cx="427" cy="211"/>
            </a:xfrm>
            <a:prstGeom prst="rect">
              <a:avLst/>
            </a:prstGeom>
            <a:noFill/>
            <a:ln w="9525">
              <a:noFill/>
              <a:miter lim="800000"/>
              <a:headEnd/>
              <a:tailEnd/>
            </a:ln>
          </p:spPr>
          <p:txBody>
            <a:bodyPr wrap="none" lIns="84783" tIns="42392" rIns="84783" bIns="42392">
              <a:spAutoFit/>
            </a:bodyPr>
            <a:lstStyle/>
            <a:p>
              <a:pPr defTabSz="841375"/>
              <a:r>
                <a:rPr lang="en-US" sz="1300" i="0">
                  <a:latin typeface="Book Antiqua" pitchFamily="18" charset="0"/>
                </a:rPr>
                <a:t>40 m</a:t>
              </a:r>
            </a:p>
          </p:txBody>
        </p:sp>
        <p:sp>
          <p:nvSpPr>
            <p:cNvPr id="25" name="Rectangle 33"/>
            <p:cNvSpPr>
              <a:spLocks noChangeArrowheads="1"/>
            </p:cNvSpPr>
            <p:nvPr/>
          </p:nvSpPr>
          <p:spPr bwMode="auto">
            <a:xfrm>
              <a:off x="115" y="3481"/>
              <a:ext cx="360" cy="212"/>
            </a:xfrm>
            <a:prstGeom prst="rect">
              <a:avLst/>
            </a:prstGeom>
            <a:noFill/>
            <a:ln w="9525">
              <a:noFill/>
              <a:miter lim="800000"/>
              <a:headEnd/>
              <a:tailEnd/>
            </a:ln>
          </p:spPr>
          <p:txBody>
            <a:bodyPr wrap="none" lIns="84783" tIns="42392" rIns="84783" bIns="42392">
              <a:spAutoFit/>
            </a:bodyPr>
            <a:lstStyle/>
            <a:p>
              <a:pPr defTabSz="841375"/>
              <a:r>
                <a:rPr lang="en-US" sz="1300" i="0">
                  <a:latin typeface="Book Antiqua" pitchFamily="18" charset="0"/>
                </a:rPr>
                <a:t>0 m</a:t>
              </a:r>
            </a:p>
          </p:txBody>
        </p:sp>
        <p:sp>
          <p:nvSpPr>
            <p:cNvPr id="26" name="Rectangle 34"/>
            <p:cNvSpPr>
              <a:spLocks noChangeArrowheads="1"/>
            </p:cNvSpPr>
            <p:nvPr/>
          </p:nvSpPr>
          <p:spPr bwMode="auto">
            <a:xfrm>
              <a:off x="-13" y="3070"/>
              <a:ext cx="495" cy="212"/>
            </a:xfrm>
            <a:prstGeom prst="rect">
              <a:avLst/>
            </a:prstGeom>
            <a:noFill/>
            <a:ln w="9525">
              <a:noFill/>
              <a:miter lim="800000"/>
              <a:headEnd/>
              <a:tailEnd/>
            </a:ln>
          </p:spPr>
          <p:txBody>
            <a:bodyPr wrap="none" lIns="84783" tIns="42392" rIns="84783" bIns="42392">
              <a:spAutoFit/>
            </a:bodyPr>
            <a:lstStyle/>
            <a:p>
              <a:pPr defTabSz="841375"/>
              <a:r>
                <a:rPr lang="en-US" sz="1300" i="0">
                  <a:latin typeface="Book Antiqua" pitchFamily="18" charset="0"/>
                </a:rPr>
                <a:t>310 m</a:t>
              </a:r>
            </a:p>
          </p:txBody>
        </p:sp>
        <p:sp>
          <p:nvSpPr>
            <p:cNvPr id="27" name="Rectangle 35"/>
            <p:cNvSpPr>
              <a:spLocks noChangeArrowheads="1"/>
            </p:cNvSpPr>
            <p:nvPr/>
          </p:nvSpPr>
          <p:spPr bwMode="auto">
            <a:xfrm>
              <a:off x="-13" y="2755"/>
              <a:ext cx="495" cy="211"/>
            </a:xfrm>
            <a:prstGeom prst="rect">
              <a:avLst/>
            </a:prstGeom>
            <a:noFill/>
            <a:ln w="9525">
              <a:noFill/>
              <a:miter lim="800000"/>
              <a:headEnd/>
              <a:tailEnd/>
            </a:ln>
          </p:spPr>
          <p:txBody>
            <a:bodyPr wrap="none" lIns="84783" tIns="42392" rIns="84783" bIns="42392">
              <a:spAutoFit/>
            </a:bodyPr>
            <a:lstStyle/>
            <a:p>
              <a:pPr defTabSz="841375"/>
              <a:r>
                <a:rPr lang="en-US" sz="1300" i="0">
                  <a:latin typeface="Book Antiqua" pitchFamily="18" charset="0"/>
                </a:rPr>
                <a:t>670 m</a:t>
              </a:r>
            </a:p>
          </p:txBody>
        </p:sp>
        <p:sp>
          <p:nvSpPr>
            <p:cNvPr id="28" name="Rectangle 36"/>
            <p:cNvSpPr>
              <a:spLocks noChangeArrowheads="1"/>
            </p:cNvSpPr>
            <p:nvPr/>
          </p:nvSpPr>
          <p:spPr bwMode="auto">
            <a:xfrm>
              <a:off x="1073" y="3746"/>
              <a:ext cx="604" cy="212"/>
            </a:xfrm>
            <a:prstGeom prst="rect">
              <a:avLst/>
            </a:prstGeom>
            <a:noFill/>
            <a:ln w="9525">
              <a:noFill/>
              <a:miter lim="800000"/>
              <a:headEnd/>
              <a:tailEnd/>
            </a:ln>
          </p:spPr>
          <p:txBody>
            <a:bodyPr wrap="none" lIns="84783" tIns="42392" rIns="84783" bIns="42392">
              <a:spAutoFit/>
            </a:bodyPr>
            <a:lstStyle/>
            <a:p>
              <a:pPr defTabSz="841375"/>
              <a:r>
                <a:rPr lang="en-US" sz="1300" i="0">
                  <a:solidFill>
                    <a:srgbClr val="FFFF00"/>
                  </a:solidFill>
                  <a:latin typeface="Book Antiqua" pitchFamily="18" charset="0"/>
                </a:rPr>
                <a:t>80 Cells</a:t>
              </a:r>
            </a:p>
          </p:txBody>
        </p:sp>
        <p:sp>
          <p:nvSpPr>
            <p:cNvPr id="29" name="Rectangle 37"/>
            <p:cNvSpPr>
              <a:spLocks noChangeArrowheads="1"/>
            </p:cNvSpPr>
            <p:nvPr/>
          </p:nvSpPr>
          <p:spPr bwMode="auto">
            <a:xfrm>
              <a:off x="2957" y="3587"/>
              <a:ext cx="435" cy="359"/>
            </a:xfrm>
            <a:prstGeom prst="rect">
              <a:avLst/>
            </a:prstGeom>
            <a:noFill/>
            <a:ln w="9525">
              <a:noFill/>
              <a:miter lim="800000"/>
              <a:headEnd/>
              <a:tailEnd/>
            </a:ln>
          </p:spPr>
          <p:txBody>
            <a:bodyPr wrap="none" lIns="84783" tIns="42392" rIns="84783" bIns="42392">
              <a:spAutoFit/>
            </a:bodyPr>
            <a:lstStyle/>
            <a:p>
              <a:pPr defTabSz="841375"/>
              <a:r>
                <a:rPr lang="en-US" sz="1300" i="0">
                  <a:solidFill>
                    <a:srgbClr val="FFFF00"/>
                  </a:solidFill>
                  <a:latin typeface="Book Antiqua" pitchFamily="18" charset="0"/>
                </a:rPr>
                <a:t>30</a:t>
              </a:r>
            </a:p>
            <a:p>
              <a:pPr defTabSz="841375"/>
              <a:r>
                <a:rPr lang="en-US" sz="1300" i="0">
                  <a:solidFill>
                    <a:srgbClr val="FFFF00"/>
                  </a:solidFill>
                  <a:latin typeface="Book Antiqua" pitchFamily="18" charset="0"/>
                </a:rPr>
                <a:t>Cells</a:t>
              </a:r>
            </a:p>
          </p:txBody>
        </p:sp>
        <p:sp>
          <p:nvSpPr>
            <p:cNvPr id="30" name="AutoShape 38"/>
            <p:cNvSpPr>
              <a:spLocks noChangeArrowheads="1"/>
            </p:cNvSpPr>
            <p:nvPr/>
          </p:nvSpPr>
          <p:spPr bwMode="auto">
            <a:xfrm>
              <a:off x="472" y="1937"/>
              <a:ext cx="2738" cy="960"/>
            </a:xfrm>
            <a:prstGeom prst="leftArrow">
              <a:avLst>
                <a:gd name="adj1" fmla="val 50000"/>
                <a:gd name="adj2" fmla="val 135301"/>
              </a:avLst>
            </a:prstGeom>
            <a:solidFill>
              <a:srgbClr val="F1FDB7"/>
            </a:solidFill>
            <a:ln w="12700">
              <a:solidFill>
                <a:schemeClr val="bg2"/>
              </a:solidFill>
              <a:miter lim="800000"/>
              <a:headEnd/>
              <a:tailEnd/>
            </a:ln>
            <a:effectLst>
              <a:outerShdw dist="53882" dir="2700000" algn="ctr" rotWithShape="0">
                <a:schemeClr val="folHlink"/>
              </a:outerShdw>
            </a:effectLst>
          </p:spPr>
          <p:txBody>
            <a:bodyPr wrap="none" lIns="84783" tIns="42392" rIns="84783" bIns="42392">
              <a:spAutoFit/>
            </a:bodyPr>
            <a:lstStyle/>
            <a:p>
              <a:pPr algn="l" defTabSz="841375">
                <a:defRPr/>
              </a:pPr>
              <a:r>
                <a:rPr lang="en-US" sz="1300" b="1" i="0">
                  <a:solidFill>
                    <a:schemeClr val="bg2"/>
                  </a:solidFill>
                  <a:latin typeface="Book Antiqua" pitchFamily="18" charset="0"/>
                </a:rPr>
                <a:t>123 Gas Species</a:t>
              </a:r>
            </a:p>
            <a:p>
              <a:pPr algn="l" defTabSz="841375">
                <a:defRPr/>
              </a:pPr>
              <a:r>
                <a:rPr lang="en-US" sz="1300" b="1" i="0">
                  <a:solidFill>
                    <a:schemeClr val="bg2"/>
                  </a:solidFill>
                  <a:latin typeface="Book Antiqua" pitchFamily="18" charset="0"/>
                </a:rPr>
                <a:t>296 Aerosols: 37 species, 8 sizes</a:t>
              </a:r>
            </a:p>
            <a:p>
              <a:pPr algn="l" defTabSz="841375">
                <a:defRPr/>
              </a:pPr>
              <a:r>
                <a:rPr lang="en-US" sz="1300" b="1" i="0">
                  <a:solidFill>
                    <a:schemeClr val="bg2"/>
                  </a:solidFill>
                  <a:latin typeface="Book Antiqua" pitchFamily="18" charset="0"/>
                </a:rPr>
                <a:t>361 Reactions</a:t>
              </a:r>
            </a:p>
          </p:txBody>
        </p:sp>
        <p:sp>
          <p:nvSpPr>
            <p:cNvPr id="31" name="Line 39"/>
            <p:cNvSpPr>
              <a:spLocks noChangeShapeType="1"/>
            </p:cNvSpPr>
            <p:nvPr/>
          </p:nvSpPr>
          <p:spPr bwMode="auto">
            <a:xfrm>
              <a:off x="534" y="2172"/>
              <a:ext cx="0" cy="1264"/>
            </a:xfrm>
            <a:prstGeom prst="line">
              <a:avLst/>
            </a:prstGeom>
            <a:noFill/>
            <a:ln w="12700">
              <a:solidFill>
                <a:srgbClr val="FF0000"/>
              </a:solidFill>
              <a:prstDash val="sysDot"/>
              <a:round/>
              <a:headEnd type="none" w="sm" len="sm"/>
              <a:tailEnd type="none" w="sm" len="sm"/>
            </a:ln>
          </p:spPr>
          <p:txBody>
            <a:bodyPr/>
            <a:lstStyle/>
            <a:p>
              <a:endParaRPr lang="en-US"/>
            </a:p>
          </p:txBody>
        </p:sp>
        <p:grpSp>
          <p:nvGrpSpPr>
            <p:cNvPr id="19" name="Group 40"/>
            <p:cNvGrpSpPr>
              <a:grpSpLocks/>
            </p:cNvGrpSpPr>
            <p:nvPr/>
          </p:nvGrpSpPr>
          <p:grpSpPr bwMode="auto">
            <a:xfrm>
              <a:off x="459" y="3429"/>
              <a:ext cx="169" cy="96"/>
              <a:chOff x="708" y="2891"/>
              <a:chExt cx="264" cy="131"/>
            </a:xfrm>
          </p:grpSpPr>
          <p:sp>
            <p:nvSpPr>
              <p:cNvPr id="46" name="Line 41"/>
              <p:cNvSpPr>
                <a:spLocks noChangeShapeType="1"/>
              </p:cNvSpPr>
              <p:nvPr/>
            </p:nvSpPr>
            <p:spPr bwMode="auto">
              <a:xfrm>
                <a:off x="824" y="2893"/>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47" name="Line 42"/>
              <p:cNvSpPr>
                <a:spLocks noChangeShapeType="1"/>
              </p:cNvSpPr>
              <p:nvPr/>
            </p:nvSpPr>
            <p:spPr bwMode="auto">
              <a:xfrm flipV="1">
                <a:off x="708" y="2891"/>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20" name="Group 43"/>
            <p:cNvGrpSpPr>
              <a:grpSpLocks/>
            </p:cNvGrpSpPr>
            <p:nvPr/>
          </p:nvGrpSpPr>
          <p:grpSpPr bwMode="auto">
            <a:xfrm>
              <a:off x="452" y="2768"/>
              <a:ext cx="169" cy="96"/>
              <a:chOff x="710" y="1776"/>
              <a:chExt cx="264" cy="131"/>
            </a:xfrm>
          </p:grpSpPr>
          <p:sp>
            <p:nvSpPr>
              <p:cNvPr id="44" name="Line 44"/>
              <p:cNvSpPr>
                <a:spLocks noChangeShapeType="1"/>
              </p:cNvSpPr>
              <p:nvPr/>
            </p:nvSpPr>
            <p:spPr bwMode="auto">
              <a:xfrm>
                <a:off x="826" y="1778"/>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45" name="Line 45"/>
              <p:cNvSpPr>
                <a:spLocks noChangeShapeType="1"/>
              </p:cNvSpPr>
              <p:nvPr/>
            </p:nvSpPr>
            <p:spPr bwMode="auto">
              <a:xfrm flipV="1">
                <a:off x="710" y="1776"/>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21" name="Group 46"/>
            <p:cNvGrpSpPr>
              <a:grpSpLocks/>
            </p:cNvGrpSpPr>
            <p:nvPr/>
          </p:nvGrpSpPr>
          <p:grpSpPr bwMode="auto">
            <a:xfrm>
              <a:off x="452" y="3365"/>
              <a:ext cx="169" cy="96"/>
              <a:chOff x="712" y="2800"/>
              <a:chExt cx="264" cy="131"/>
            </a:xfrm>
          </p:grpSpPr>
          <p:sp>
            <p:nvSpPr>
              <p:cNvPr id="42" name="Line 47"/>
              <p:cNvSpPr>
                <a:spLocks noChangeShapeType="1"/>
              </p:cNvSpPr>
              <p:nvPr/>
            </p:nvSpPr>
            <p:spPr bwMode="auto">
              <a:xfrm>
                <a:off x="828" y="2802"/>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43" name="Line 48"/>
              <p:cNvSpPr>
                <a:spLocks noChangeShapeType="1"/>
              </p:cNvSpPr>
              <p:nvPr/>
            </p:nvSpPr>
            <p:spPr bwMode="auto">
              <a:xfrm flipV="1">
                <a:off x="712" y="2800"/>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22" name="Group 49"/>
            <p:cNvGrpSpPr>
              <a:grpSpLocks/>
            </p:cNvGrpSpPr>
            <p:nvPr/>
          </p:nvGrpSpPr>
          <p:grpSpPr bwMode="auto">
            <a:xfrm>
              <a:off x="452" y="3070"/>
              <a:ext cx="169" cy="96"/>
              <a:chOff x="709" y="2300"/>
              <a:chExt cx="264" cy="131"/>
            </a:xfrm>
          </p:grpSpPr>
          <p:sp>
            <p:nvSpPr>
              <p:cNvPr id="40" name="Line 50"/>
              <p:cNvSpPr>
                <a:spLocks noChangeShapeType="1"/>
              </p:cNvSpPr>
              <p:nvPr/>
            </p:nvSpPr>
            <p:spPr bwMode="auto">
              <a:xfrm>
                <a:off x="825" y="2302"/>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41" name="Line 51"/>
              <p:cNvSpPr>
                <a:spLocks noChangeShapeType="1"/>
              </p:cNvSpPr>
              <p:nvPr/>
            </p:nvSpPr>
            <p:spPr bwMode="auto">
              <a:xfrm flipV="1">
                <a:off x="709" y="2300"/>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32" name="Group 52"/>
            <p:cNvGrpSpPr>
              <a:grpSpLocks/>
            </p:cNvGrpSpPr>
            <p:nvPr/>
          </p:nvGrpSpPr>
          <p:grpSpPr bwMode="auto">
            <a:xfrm>
              <a:off x="452" y="3336"/>
              <a:ext cx="169" cy="96"/>
              <a:chOff x="711" y="2632"/>
              <a:chExt cx="264" cy="131"/>
            </a:xfrm>
          </p:grpSpPr>
          <p:sp>
            <p:nvSpPr>
              <p:cNvPr id="38" name="Line 53"/>
              <p:cNvSpPr>
                <a:spLocks noChangeShapeType="1"/>
              </p:cNvSpPr>
              <p:nvPr/>
            </p:nvSpPr>
            <p:spPr bwMode="auto">
              <a:xfrm>
                <a:off x="827" y="2634"/>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39" name="Line 54"/>
              <p:cNvSpPr>
                <a:spLocks noChangeShapeType="1"/>
              </p:cNvSpPr>
              <p:nvPr/>
            </p:nvSpPr>
            <p:spPr bwMode="auto">
              <a:xfrm flipV="1">
                <a:off x="711" y="2632"/>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sp>
          <p:nvSpPr>
            <p:cNvPr id="37" name="Rectangle 55"/>
            <p:cNvSpPr>
              <a:spLocks noChangeArrowheads="1"/>
            </p:cNvSpPr>
            <p:nvPr/>
          </p:nvSpPr>
          <p:spPr bwMode="auto">
            <a:xfrm>
              <a:off x="721" y="3932"/>
              <a:ext cx="1354" cy="211"/>
            </a:xfrm>
            <a:prstGeom prst="rect">
              <a:avLst/>
            </a:prstGeom>
            <a:noFill/>
            <a:ln w="9525">
              <a:noFill/>
              <a:miter lim="800000"/>
              <a:headEnd/>
              <a:tailEnd/>
            </a:ln>
          </p:spPr>
          <p:txBody>
            <a:bodyPr wrap="none" lIns="84783" tIns="42392" rIns="84783" bIns="42392">
              <a:spAutoFit/>
            </a:bodyPr>
            <a:lstStyle/>
            <a:p>
              <a:pPr defTabSz="841375"/>
              <a:r>
                <a:rPr lang="en-US" sz="1300" i="0">
                  <a:solidFill>
                    <a:srgbClr val="FFFF00"/>
                  </a:solidFill>
                  <a:latin typeface="Book Antiqua" pitchFamily="18" charset="0"/>
                </a:rPr>
                <a:t>Each Cell:  5 x 5 km</a:t>
              </a:r>
              <a:r>
                <a:rPr lang="en-US" sz="1300" i="0" baseline="30000">
                  <a:solidFill>
                    <a:srgbClr val="FFFF00"/>
                  </a:solidFill>
                  <a:latin typeface="Book Antiqua" pitchFamily="18" charset="0"/>
                </a:rPr>
                <a:t>2</a:t>
              </a:r>
            </a:p>
          </p:txBody>
        </p:sp>
      </p:grpSp>
      <p:graphicFrame>
        <p:nvGraphicFramePr>
          <p:cNvPr id="77831" name="Object 7"/>
          <p:cNvGraphicFramePr>
            <a:graphicFrameLocks/>
          </p:cNvGraphicFramePr>
          <p:nvPr/>
        </p:nvGraphicFramePr>
        <p:xfrm>
          <a:off x="425450" y="1277042"/>
          <a:ext cx="8189913" cy="1031875"/>
        </p:xfrm>
        <a:graphic>
          <a:graphicData uri="http://schemas.openxmlformats.org/presentationml/2006/ole">
            <mc:AlternateContent xmlns:mc="http://schemas.openxmlformats.org/markup-compatibility/2006">
              <mc:Choice xmlns:v="urn:schemas-microsoft-com:vml" Requires="v">
                <p:oleObj spid="_x0000_s1034" name="Equation" r:id="rId5" imgW="4572000" imgH="558720" progId="">
                  <p:embed/>
                </p:oleObj>
              </mc:Choice>
              <mc:Fallback>
                <p:oleObj name="Equation" r:id="rId5" imgW="4572000" imgH="55872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50" y="1277042"/>
                        <a:ext cx="8189913" cy="1031875"/>
                      </a:xfrm>
                      <a:prstGeom prst="rect">
                        <a:avLst/>
                      </a:prstGeom>
                      <a:solidFill>
                        <a:schemeClr val="bg1"/>
                      </a:solidFill>
                      <a:ln w="38100">
                        <a:solidFill>
                          <a:srgbClr val="D48B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175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88889E-6 5.18159E-7 L -0.20799 0.00601 " pathEditMode="relative" rAng="0" ptsTypes="AA">
                                      <p:cBhvr>
                                        <p:cTn id="6" dur="2000" fill="hold"/>
                                        <p:tgtEl>
                                          <p:spTgt spid="77826"/>
                                        </p:tgtEl>
                                        <p:attrNameLst>
                                          <p:attrName>ppt_x</p:attrName>
                                          <p:attrName>ppt_y</p:attrName>
                                        </p:attrNameLst>
                                      </p:cBhvr>
                                      <p:rCtr x="-10400" y="300"/>
                                    </p:animMotion>
                                  </p:childTnLst>
                                </p:cTn>
                              </p:par>
                              <p:par>
                                <p:cTn id="7" presetID="6" presetClass="emph" presetSubtype="0" fill="hold" nodeType="withEffect">
                                  <p:stCondLst>
                                    <p:cond delay="0"/>
                                  </p:stCondLst>
                                  <p:childTnLst>
                                    <p:animScale>
                                      <p:cBhvr>
                                        <p:cTn id="8" dur="2000" fill="hold"/>
                                        <p:tgtEl>
                                          <p:spTgt spid="77826"/>
                                        </p:tgtEl>
                                      </p:cBhvr>
                                      <p:by x="80000" y="80000"/>
                                    </p:animScale>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Mathematical Foundation</a:t>
            </a:r>
          </a:p>
        </p:txBody>
      </p:sp>
      <p:pic>
        <p:nvPicPr>
          <p:cNvPr id="1027" name="Picture 3"/>
          <p:cNvPicPr>
            <a:picLocks noChangeAspect="1" noChangeArrowheads="1"/>
          </p:cNvPicPr>
          <p:nvPr/>
        </p:nvPicPr>
        <p:blipFill>
          <a:blip r:embed="rId2" cstate="print"/>
          <a:srcRect/>
          <a:stretch>
            <a:fillRect/>
          </a:stretch>
        </p:blipFill>
        <p:spPr bwMode="auto">
          <a:xfrm>
            <a:off x="0" y="1691845"/>
            <a:ext cx="6886575" cy="14478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900749" y="3219580"/>
            <a:ext cx="2971800" cy="120967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6009889" y="2988276"/>
            <a:ext cx="2981325" cy="15240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934601" y="4417669"/>
            <a:ext cx="3324225" cy="1704975"/>
          </a:xfrm>
          <a:prstGeom prst="rect">
            <a:avLst/>
          </a:prstGeom>
          <a:noFill/>
          <a:ln w="9525">
            <a:noFill/>
            <a:miter lim="800000"/>
            <a:headEnd/>
            <a:tailEnd/>
          </a:ln>
        </p:spPr>
      </p:pic>
      <p:sp>
        <p:nvSpPr>
          <p:cNvPr id="10" name="TextBox 9"/>
          <p:cNvSpPr txBox="1"/>
          <p:nvPr/>
        </p:nvSpPr>
        <p:spPr>
          <a:xfrm>
            <a:off x="2001264" y="6324600"/>
            <a:ext cx="5141472" cy="338554"/>
          </a:xfrm>
          <a:prstGeom prst="rect">
            <a:avLst/>
          </a:prstGeom>
          <a:noFill/>
        </p:spPr>
        <p:txBody>
          <a:bodyPr wrap="none" rtlCol="0">
            <a:spAutoFit/>
          </a:bodyPr>
          <a:lstStyle/>
          <a:p>
            <a:pPr algn="ctr"/>
            <a:r>
              <a:rPr lang="en-US" sz="1600" b="1" dirty="0">
                <a:latin typeface="Calibri" pitchFamily="34" charset="0"/>
                <a:cs typeface="Calibri" pitchFamily="34" charset="0"/>
              </a:rPr>
              <a:t>Source</a:t>
            </a:r>
            <a:r>
              <a:rPr lang="en-US" sz="1600" dirty="0">
                <a:latin typeface="Calibri" pitchFamily="34" charset="0"/>
                <a:cs typeface="Calibri" pitchFamily="34" charset="0"/>
              </a:rPr>
              <a:t>: Dabdub and Seinfeld, </a:t>
            </a:r>
            <a:r>
              <a:rPr lang="en-US" sz="1600" i="1" dirty="0">
                <a:latin typeface="Calibri" pitchFamily="34" charset="0"/>
                <a:cs typeface="Calibri" pitchFamily="34" charset="0"/>
              </a:rPr>
              <a:t>Parallel Computing</a:t>
            </a:r>
            <a:r>
              <a:rPr lang="en-US" sz="1600" dirty="0">
                <a:latin typeface="Calibri" pitchFamily="34" charset="0"/>
                <a:cs typeface="Calibri" pitchFamily="34" charset="0"/>
              </a:rPr>
              <a:t>, 22 (1995)</a:t>
            </a:r>
          </a:p>
        </p:txBody>
      </p:sp>
    </p:spTree>
    <p:extLst>
      <p:ext uri="{BB962C8B-B14F-4D97-AF65-F5344CB8AC3E}">
        <p14:creationId xmlns:p14="http://schemas.microsoft.com/office/powerpoint/2010/main" val="515116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ic.jpg"/>
          <p:cNvPicPr>
            <a:picLocks noChangeAspect="1"/>
          </p:cNvPicPr>
          <p:nvPr/>
        </p:nvPicPr>
        <p:blipFill>
          <a:blip r:embed="rId2" cstate="print"/>
          <a:stretch>
            <a:fillRect/>
          </a:stretch>
        </p:blipFill>
        <p:spPr>
          <a:xfrm>
            <a:off x="1371600" y="1356772"/>
            <a:ext cx="6400800" cy="4800600"/>
          </a:xfrm>
          <a:prstGeom prst="rect">
            <a:avLst/>
          </a:prstGeom>
        </p:spPr>
      </p:pic>
      <p:sp>
        <p:nvSpPr>
          <p:cNvPr id="6" name="TextBox 5"/>
          <p:cNvSpPr txBox="1"/>
          <p:nvPr/>
        </p:nvSpPr>
        <p:spPr>
          <a:xfrm>
            <a:off x="2691966" y="6371165"/>
            <a:ext cx="3760068" cy="338554"/>
          </a:xfrm>
          <a:prstGeom prst="rect">
            <a:avLst/>
          </a:prstGeom>
          <a:noFill/>
        </p:spPr>
        <p:txBody>
          <a:bodyPr wrap="none" rtlCol="0">
            <a:spAutoFit/>
          </a:bodyPr>
          <a:lstStyle/>
          <a:p>
            <a:pPr algn="ctr"/>
            <a:r>
              <a:rPr lang="en-US" sz="1600" b="1" dirty="0">
                <a:latin typeface="Calibri" pitchFamily="34" charset="0"/>
                <a:cs typeface="Calibri" pitchFamily="34" charset="0"/>
              </a:rPr>
              <a:t>Source</a:t>
            </a:r>
            <a:r>
              <a:rPr lang="en-US" sz="1600" dirty="0">
                <a:latin typeface="Calibri" pitchFamily="34" charset="0"/>
                <a:cs typeface="Calibri" pitchFamily="34" charset="0"/>
              </a:rPr>
              <a:t>: </a:t>
            </a:r>
            <a:r>
              <a:rPr lang="en-US" sz="1600" dirty="0" err="1">
                <a:latin typeface="Calibri" pitchFamily="34" charset="0"/>
                <a:cs typeface="Calibri" pitchFamily="34" charset="0"/>
              </a:rPr>
              <a:t>Knipping</a:t>
            </a:r>
            <a:r>
              <a:rPr lang="en-US" sz="1600" dirty="0">
                <a:latin typeface="Calibri" pitchFamily="34" charset="0"/>
                <a:cs typeface="Calibri" pitchFamily="34" charset="0"/>
              </a:rPr>
              <a:t> et al., </a:t>
            </a:r>
            <a:r>
              <a:rPr lang="en-US" sz="1600" i="1" dirty="0">
                <a:latin typeface="Calibri" pitchFamily="34" charset="0"/>
                <a:cs typeface="Calibri" pitchFamily="34" charset="0"/>
              </a:rPr>
              <a:t>Science</a:t>
            </a:r>
            <a:r>
              <a:rPr lang="en-US" sz="1600" dirty="0">
                <a:latin typeface="Calibri" pitchFamily="34" charset="0"/>
                <a:cs typeface="Calibri" pitchFamily="34" charset="0"/>
              </a:rPr>
              <a:t>, 288 (2000)</a:t>
            </a:r>
          </a:p>
        </p:txBody>
      </p:sp>
      <p:sp>
        <p:nvSpPr>
          <p:cNvPr id="4" name="Title 3"/>
          <p:cNvSpPr>
            <a:spLocks noGrp="1"/>
          </p:cNvSpPr>
          <p:nvPr>
            <p:ph type="title"/>
          </p:nvPr>
        </p:nvSpPr>
        <p:spPr/>
        <p:txBody>
          <a:bodyPr/>
          <a:lstStyle/>
          <a:p>
            <a:r>
              <a:rPr lang="en-US" dirty="0"/>
              <a:t>Modeling laboratory chambers </a:t>
            </a:r>
          </a:p>
        </p:txBody>
      </p:sp>
    </p:spTree>
    <p:extLst>
      <p:ext uri="{BB962C8B-B14F-4D97-AF65-F5344CB8AC3E}">
        <p14:creationId xmlns:p14="http://schemas.microsoft.com/office/powerpoint/2010/main" val="411994405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1142034" y="1346886"/>
            <a:ext cx="6859932" cy="4366870"/>
            <a:chOff x="-31" y="1961"/>
            <a:chExt cx="3389" cy="2194"/>
          </a:xfrm>
        </p:grpSpPr>
        <p:sp>
          <p:nvSpPr>
            <p:cNvPr id="5" name="Rectangle 7"/>
            <p:cNvSpPr>
              <a:spLocks noChangeArrowheads="1"/>
            </p:cNvSpPr>
            <p:nvPr/>
          </p:nvSpPr>
          <p:spPr bwMode="auto">
            <a:xfrm>
              <a:off x="18" y="3281"/>
              <a:ext cx="418"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chemeClr val="tx1"/>
                  </a:solidFill>
                  <a:latin typeface="Book Antiqua" pitchFamily="18" charset="0"/>
                </a:rPr>
                <a:t>150 m</a:t>
              </a:r>
            </a:p>
          </p:txBody>
        </p:sp>
        <p:pic>
          <p:nvPicPr>
            <p:cNvPr id="6" name="Picture 8"/>
            <p:cNvPicPr>
              <a:picLocks noChangeArrowheads="1"/>
            </p:cNvPicPr>
            <p:nvPr/>
          </p:nvPicPr>
          <p:blipFill>
            <a:blip r:embed="rId2" cstate="print"/>
            <a:srcRect/>
            <a:stretch>
              <a:fillRect/>
            </a:stretch>
          </p:blipFill>
          <p:spPr bwMode="auto">
            <a:xfrm>
              <a:off x="399" y="2719"/>
              <a:ext cx="2933" cy="1436"/>
            </a:xfrm>
            <a:prstGeom prst="rect">
              <a:avLst/>
            </a:prstGeom>
            <a:noFill/>
            <a:ln w="9525">
              <a:noFill/>
              <a:miter lim="800000"/>
              <a:headEnd/>
              <a:tailEnd/>
            </a:ln>
            <a:effectLst/>
          </p:spPr>
        </p:pic>
        <p:sp>
          <p:nvSpPr>
            <p:cNvPr id="7" name="Line 9"/>
            <p:cNvSpPr>
              <a:spLocks noChangeShapeType="1"/>
            </p:cNvSpPr>
            <p:nvPr/>
          </p:nvSpPr>
          <p:spPr bwMode="auto">
            <a:xfrm flipV="1">
              <a:off x="462" y="2263"/>
              <a:ext cx="0" cy="1264"/>
            </a:xfrm>
            <a:prstGeom prst="line">
              <a:avLst/>
            </a:prstGeom>
            <a:noFill/>
            <a:ln w="12700">
              <a:solidFill>
                <a:srgbClr val="FF0000"/>
              </a:solidFill>
              <a:round/>
              <a:headEnd type="none" w="sm" len="sm"/>
              <a:tailEnd type="none" w="sm" len="sm"/>
            </a:ln>
            <a:effectLst/>
          </p:spPr>
          <p:txBody>
            <a:bodyPr/>
            <a:lstStyle/>
            <a:p>
              <a:endParaRPr lang="en-US"/>
            </a:p>
          </p:txBody>
        </p:sp>
        <p:sp>
          <p:nvSpPr>
            <p:cNvPr id="8" name="Line 10"/>
            <p:cNvSpPr>
              <a:spLocks noChangeShapeType="1"/>
            </p:cNvSpPr>
            <p:nvPr/>
          </p:nvSpPr>
          <p:spPr bwMode="auto">
            <a:xfrm>
              <a:off x="555" y="2288"/>
              <a:ext cx="0" cy="1264"/>
            </a:xfrm>
            <a:prstGeom prst="line">
              <a:avLst/>
            </a:prstGeom>
            <a:noFill/>
            <a:ln w="12700">
              <a:solidFill>
                <a:srgbClr val="FF0000"/>
              </a:solidFill>
              <a:round/>
              <a:headEnd type="none" w="sm" len="sm"/>
              <a:tailEnd type="none" w="sm" len="sm"/>
            </a:ln>
            <a:effectLst/>
          </p:spPr>
          <p:txBody>
            <a:bodyPr/>
            <a:lstStyle/>
            <a:p>
              <a:endParaRPr lang="en-US"/>
            </a:p>
          </p:txBody>
        </p:sp>
        <p:sp>
          <p:nvSpPr>
            <p:cNvPr id="9" name="Line 11"/>
            <p:cNvSpPr>
              <a:spLocks noChangeShapeType="1"/>
            </p:cNvSpPr>
            <p:nvPr/>
          </p:nvSpPr>
          <p:spPr bwMode="auto">
            <a:xfrm flipH="1">
              <a:off x="629" y="2196"/>
              <a:ext cx="2" cy="1261"/>
            </a:xfrm>
            <a:prstGeom prst="line">
              <a:avLst/>
            </a:prstGeom>
            <a:noFill/>
            <a:ln w="12700">
              <a:solidFill>
                <a:srgbClr val="FF0000"/>
              </a:solidFill>
              <a:round/>
              <a:headEnd type="none" w="sm" len="sm"/>
              <a:tailEnd type="none" w="sm" len="sm"/>
            </a:ln>
            <a:effectLst/>
          </p:spPr>
          <p:txBody>
            <a:bodyPr/>
            <a:lstStyle/>
            <a:p>
              <a:endParaRPr lang="en-US"/>
            </a:p>
          </p:txBody>
        </p:sp>
        <p:sp>
          <p:nvSpPr>
            <p:cNvPr id="10" name="Line 12"/>
            <p:cNvSpPr>
              <a:spLocks noChangeShapeType="1"/>
            </p:cNvSpPr>
            <p:nvPr/>
          </p:nvSpPr>
          <p:spPr bwMode="auto">
            <a:xfrm flipV="1">
              <a:off x="557" y="3456"/>
              <a:ext cx="74" cy="96"/>
            </a:xfrm>
            <a:prstGeom prst="line">
              <a:avLst/>
            </a:prstGeom>
            <a:noFill/>
            <a:ln w="12700">
              <a:solidFill>
                <a:srgbClr val="FFFF00"/>
              </a:solidFill>
              <a:round/>
              <a:headEnd type="none" w="sm" len="sm"/>
              <a:tailEnd type="none" w="sm" len="sm"/>
            </a:ln>
            <a:effectLst/>
          </p:spPr>
          <p:txBody>
            <a:bodyPr/>
            <a:lstStyle/>
            <a:p>
              <a:endParaRPr lang="en-US"/>
            </a:p>
          </p:txBody>
        </p:sp>
        <p:sp>
          <p:nvSpPr>
            <p:cNvPr id="11" name="Line 13"/>
            <p:cNvSpPr>
              <a:spLocks noChangeShapeType="1"/>
            </p:cNvSpPr>
            <p:nvPr/>
          </p:nvSpPr>
          <p:spPr bwMode="auto">
            <a:xfrm>
              <a:off x="462" y="3527"/>
              <a:ext cx="95" cy="25"/>
            </a:xfrm>
            <a:prstGeom prst="line">
              <a:avLst/>
            </a:prstGeom>
            <a:noFill/>
            <a:ln w="12700">
              <a:solidFill>
                <a:srgbClr val="FFFF00"/>
              </a:solidFill>
              <a:round/>
              <a:headEnd type="none" w="sm" len="sm"/>
              <a:tailEnd type="none" w="sm" len="sm"/>
            </a:ln>
            <a:effectLst/>
          </p:spPr>
          <p:txBody>
            <a:bodyPr/>
            <a:lstStyle/>
            <a:p>
              <a:endParaRPr lang="en-US"/>
            </a:p>
          </p:txBody>
        </p:sp>
        <p:sp>
          <p:nvSpPr>
            <p:cNvPr id="12" name="Line 14"/>
            <p:cNvSpPr>
              <a:spLocks noChangeShapeType="1"/>
            </p:cNvSpPr>
            <p:nvPr/>
          </p:nvSpPr>
          <p:spPr bwMode="auto">
            <a:xfrm flipV="1">
              <a:off x="555" y="2197"/>
              <a:ext cx="74" cy="95"/>
            </a:xfrm>
            <a:prstGeom prst="line">
              <a:avLst/>
            </a:prstGeom>
            <a:noFill/>
            <a:ln w="12700">
              <a:solidFill>
                <a:srgbClr val="FF0000"/>
              </a:solidFill>
              <a:round/>
              <a:headEnd type="none" w="sm" len="sm"/>
              <a:tailEnd type="none" w="sm" len="sm"/>
            </a:ln>
            <a:effectLst/>
          </p:spPr>
          <p:txBody>
            <a:bodyPr/>
            <a:lstStyle/>
            <a:p>
              <a:endParaRPr lang="en-US"/>
            </a:p>
          </p:txBody>
        </p:sp>
        <p:sp>
          <p:nvSpPr>
            <p:cNvPr id="13" name="Line 15"/>
            <p:cNvSpPr>
              <a:spLocks noChangeShapeType="1"/>
            </p:cNvSpPr>
            <p:nvPr/>
          </p:nvSpPr>
          <p:spPr bwMode="auto">
            <a:xfrm>
              <a:off x="461" y="2265"/>
              <a:ext cx="94" cy="24"/>
            </a:xfrm>
            <a:prstGeom prst="line">
              <a:avLst/>
            </a:prstGeom>
            <a:noFill/>
            <a:ln w="12700">
              <a:solidFill>
                <a:srgbClr val="FF0000"/>
              </a:solidFill>
              <a:round/>
              <a:headEnd type="none" w="sm" len="sm"/>
              <a:tailEnd type="none" w="sm" len="sm"/>
            </a:ln>
            <a:effectLst/>
          </p:spPr>
          <p:txBody>
            <a:bodyPr/>
            <a:lstStyle/>
            <a:p>
              <a:endParaRPr lang="en-US"/>
            </a:p>
          </p:txBody>
        </p:sp>
        <p:grpSp>
          <p:nvGrpSpPr>
            <p:cNvPr id="14" name="Group 16"/>
            <p:cNvGrpSpPr>
              <a:grpSpLocks/>
            </p:cNvGrpSpPr>
            <p:nvPr/>
          </p:nvGrpSpPr>
          <p:grpSpPr bwMode="auto">
            <a:xfrm>
              <a:off x="459" y="2171"/>
              <a:ext cx="169" cy="96"/>
              <a:chOff x="704" y="1170"/>
              <a:chExt cx="264" cy="131"/>
            </a:xfrm>
          </p:grpSpPr>
          <p:sp>
            <p:nvSpPr>
              <p:cNvPr id="52" name="Line 17"/>
              <p:cNvSpPr>
                <a:spLocks noChangeShapeType="1"/>
              </p:cNvSpPr>
              <p:nvPr/>
            </p:nvSpPr>
            <p:spPr bwMode="auto">
              <a:xfrm>
                <a:off x="820" y="1172"/>
                <a:ext cx="148" cy="34"/>
              </a:xfrm>
              <a:prstGeom prst="line">
                <a:avLst/>
              </a:prstGeom>
              <a:noFill/>
              <a:ln w="12700">
                <a:solidFill>
                  <a:srgbClr val="FF0000"/>
                </a:solidFill>
                <a:round/>
                <a:headEnd type="none" w="sm" len="sm"/>
                <a:tailEnd type="none" w="sm" len="sm"/>
              </a:ln>
              <a:effectLst/>
            </p:spPr>
            <p:txBody>
              <a:bodyPr/>
              <a:lstStyle/>
              <a:p>
                <a:endParaRPr lang="en-US"/>
              </a:p>
            </p:txBody>
          </p:sp>
          <p:sp>
            <p:nvSpPr>
              <p:cNvPr id="53" name="Line 18"/>
              <p:cNvSpPr>
                <a:spLocks noChangeShapeType="1"/>
              </p:cNvSpPr>
              <p:nvPr/>
            </p:nvSpPr>
            <p:spPr bwMode="auto">
              <a:xfrm flipV="1">
                <a:off x="704" y="1170"/>
                <a:ext cx="115" cy="131"/>
              </a:xfrm>
              <a:prstGeom prst="line">
                <a:avLst/>
              </a:prstGeom>
              <a:noFill/>
              <a:ln w="12700">
                <a:solidFill>
                  <a:srgbClr val="FF0000"/>
                </a:solidFill>
                <a:round/>
                <a:headEnd type="none" w="sm" len="sm"/>
                <a:tailEnd type="none" w="sm" len="sm"/>
              </a:ln>
              <a:effectLst/>
            </p:spPr>
            <p:txBody>
              <a:bodyPr/>
              <a:lstStyle/>
              <a:p>
                <a:endParaRPr lang="en-US"/>
              </a:p>
            </p:txBody>
          </p:sp>
        </p:grpSp>
        <p:grpSp>
          <p:nvGrpSpPr>
            <p:cNvPr id="15" name="Group 19"/>
            <p:cNvGrpSpPr>
              <a:grpSpLocks/>
            </p:cNvGrpSpPr>
            <p:nvPr/>
          </p:nvGrpSpPr>
          <p:grpSpPr bwMode="auto">
            <a:xfrm>
              <a:off x="455" y="2790"/>
              <a:ext cx="170" cy="96"/>
              <a:chOff x="707" y="1814"/>
              <a:chExt cx="264" cy="131"/>
            </a:xfrm>
          </p:grpSpPr>
          <p:sp>
            <p:nvSpPr>
              <p:cNvPr id="50" name="Line 20"/>
              <p:cNvSpPr>
                <a:spLocks noChangeShapeType="1"/>
              </p:cNvSpPr>
              <p:nvPr/>
            </p:nvSpPr>
            <p:spPr bwMode="auto">
              <a:xfrm flipV="1">
                <a:off x="856" y="1814"/>
                <a:ext cx="115" cy="131"/>
              </a:xfrm>
              <a:prstGeom prst="line">
                <a:avLst/>
              </a:prstGeom>
              <a:noFill/>
              <a:ln w="12700">
                <a:solidFill>
                  <a:srgbClr val="FFFF00"/>
                </a:solidFill>
                <a:round/>
                <a:headEnd type="none" w="sm" len="sm"/>
                <a:tailEnd type="none" w="sm" len="sm"/>
              </a:ln>
              <a:effectLst/>
            </p:spPr>
            <p:txBody>
              <a:bodyPr/>
              <a:lstStyle/>
              <a:p>
                <a:endParaRPr lang="en-US"/>
              </a:p>
            </p:txBody>
          </p:sp>
          <p:sp>
            <p:nvSpPr>
              <p:cNvPr id="51" name="Line 21"/>
              <p:cNvSpPr>
                <a:spLocks noChangeShapeType="1"/>
              </p:cNvSpPr>
              <p:nvPr/>
            </p:nvSpPr>
            <p:spPr bwMode="auto">
              <a:xfrm>
                <a:off x="707" y="1911"/>
                <a:ext cx="148" cy="34"/>
              </a:xfrm>
              <a:prstGeom prst="line">
                <a:avLst/>
              </a:prstGeom>
              <a:noFill/>
              <a:ln w="12700">
                <a:solidFill>
                  <a:srgbClr val="FFFF00"/>
                </a:solidFill>
                <a:round/>
                <a:headEnd type="none" w="sm" len="sm"/>
                <a:tailEnd type="none" w="sm" len="sm"/>
              </a:ln>
              <a:effectLst/>
            </p:spPr>
            <p:txBody>
              <a:bodyPr/>
              <a:lstStyle/>
              <a:p>
                <a:endParaRPr lang="en-US"/>
              </a:p>
            </p:txBody>
          </p:sp>
        </p:grpSp>
        <p:grpSp>
          <p:nvGrpSpPr>
            <p:cNvPr id="16" name="Group 22"/>
            <p:cNvGrpSpPr>
              <a:grpSpLocks/>
            </p:cNvGrpSpPr>
            <p:nvPr/>
          </p:nvGrpSpPr>
          <p:grpSpPr bwMode="auto">
            <a:xfrm>
              <a:off x="455" y="3106"/>
              <a:ext cx="170" cy="95"/>
              <a:chOff x="705" y="2334"/>
              <a:chExt cx="264" cy="131"/>
            </a:xfrm>
          </p:grpSpPr>
          <p:sp>
            <p:nvSpPr>
              <p:cNvPr id="48" name="Line 23"/>
              <p:cNvSpPr>
                <a:spLocks noChangeShapeType="1"/>
              </p:cNvSpPr>
              <p:nvPr/>
            </p:nvSpPr>
            <p:spPr bwMode="auto">
              <a:xfrm flipV="1">
                <a:off x="854" y="2334"/>
                <a:ext cx="115" cy="131"/>
              </a:xfrm>
              <a:prstGeom prst="line">
                <a:avLst/>
              </a:prstGeom>
              <a:noFill/>
              <a:ln w="12700">
                <a:solidFill>
                  <a:srgbClr val="FFFF00"/>
                </a:solidFill>
                <a:round/>
                <a:headEnd type="none" w="sm" len="sm"/>
                <a:tailEnd type="none" w="sm" len="sm"/>
              </a:ln>
              <a:effectLst/>
            </p:spPr>
            <p:txBody>
              <a:bodyPr/>
              <a:lstStyle/>
              <a:p>
                <a:endParaRPr lang="en-US"/>
              </a:p>
            </p:txBody>
          </p:sp>
          <p:sp>
            <p:nvSpPr>
              <p:cNvPr id="49" name="Line 24"/>
              <p:cNvSpPr>
                <a:spLocks noChangeShapeType="1"/>
              </p:cNvSpPr>
              <p:nvPr/>
            </p:nvSpPr>
            <p:spPr bwMode="auto">
              <a:xfrm>
                <a:off x="705" y="2431"/>
                <a:ext cx="148" cy="34"/>
              </a:xfrm>
              <a:prstGeom prst="line">
                <a:avLst/>
              </a:prstGeom>
              <a:noFill/>
              <a:ln w="12700">
                <a:solidFill>
                  <a:srgbClr val="FFFF00"/>
                </a:solidFill>
                <a:round/>
                <a:headEnd type="none" w="sm" len="sm"/>
                <a:tailEnd type="none" w="sm" len="sm"/>
              </a:ln>
              <a:effectLst/>
            </p:spPr>
            <p:txBody>
              <a:bodyPr/>
              <a:lstStyle/>
              <a:p>
                <a:endParaRPr lang="en-US"/>
              </a:p>
            </p:txBody>
          </p:sp>
        </p:grpSp>
        <p:grpSp>
          <p:nvGrpSpPr>
            <p:cNvPr id="17" name="Group 25"/>
            <p:cNvGrpSpPr>
              <a:grpSpLocks/>
            </p:cNvGrpSpPr>
            <p:nvPr/>
          </p:nvGrpSpPr>
          <p:grpSpPr bwMode="auto">
            <a:xfrm>
              <a:off x="455" y="3351"/>
              <a:ext cx="170" cy="96"/>
              <a:chOff x="706" y="2670"/>
              <a:chExt cx="264" cy="131"/>
            </a:xfrm>
          </p:grpSpPr>
          <p:sp>
            <p:nvSpPr>
              <p:cNvPr id="46" name="Line 26"/>
              <p:cNvSpPr>
                <a:spLocks noChangeShapeType="1"/>
              </p:cNvSpPr>
              <p:nvPr/>
            </p:nvSpPr>
            <p:spPr bwMode="auto">
              <a:xfrm flipV="1">
                <a:off x="855" y="2670"/>
                <a:ext cx="115" cy="131"/>
              </a:xfrm>
              <a:prstGeom prst="line">
                <a:avLst/>
              </a:prstGeom>
              <a:noFill/>
              <a:ln w="12700">
                <a:solidFill>
                  <a:srgbClr val="FFFF00"/>
                </a:solidFill>
                <a:round/>
                <a:headEnd type="none" w="sm" len="sm"/>
                <a:tailEnd type="none" w="sm" len="sm"/>
              </a:ln>
              <a:effectLst/>
            </p:spPr>
            <p:txBody>
              <a:bodyPr/>
              <a:lstStyle/>
              <a:p>
                <a:endParaRPr lang="en-US"/>
              </a:p>
            </p:txBody>
          </p:sp>
          <p:sp>
            <p:nvSpPr>
              <p:cNvPr id="47" name="Line 27"/>
              <p:cNvSpPr>
                <a:spLocks noChangeShapeType="1"/>
              </p:cNvSpPr>
              <p:nvPr/>
            </p:nvSpPr>
            <p:spPr bwMode="auto">
              <a:xfrm>
                <a:off x="706" y="2767"/>
                <a:ext cx="148" cy="34"/>
              </a:xfrm>
              <a:prstGeom prst="line">
                <a:avLst/>
              </a:prstGeom>
              <a:noFill/>
              <a:ln w="12700">
                <a:solidFill>
                  <a:srgbClr val="FFFF00"/>
                </a:solidFill>
                <a:round/>
                <a:headEnd type="none" w="sm" len="sm"/>
                <a:tailEnd type="none" w="sm" len="sm"/>
              </a:ln>
              <a:effectLst/>
            </p:spPr>
            <p:txBody>
              <a:bodyPr/>
              <a:lstStyle/>
              <a:p>
                <a:endParaRPr lang="en-US"/>
              </a:p>
            </p:txBody>
          </p:sp>
        </p:grpSp>
        <p:grpSp>
          <p:nvGrpSpPr>
            <p:cNvPr id="18" name="Group 28"/>
            <p:cNvGrpSpPr>
              <a:grpSpLocks/>
            </p:cNvGrpSpPr>
            <p:nvPr/>
          </p:nvGrpSpPr>
          <p:grpSpPr bwMode="auto">
            <a:xfrm>
              <a:off x="455" y="3421"/>
              <a:ext cx="170" cy="96"/>
              <a:chOff x="706" y="2837"/>
              <a:chExt cx="264" cy="131"/>
            </a:xfrm>
          </p:grpSpPr>
          <p:sp>
            <p:nvSpPr>
              <p:cNvPr id="44" name="Line 29"/>
              <p:cNvSpPr>
                <a:spLocks noChangeShapeType="1"/>
              </p:cNvSpPr>
              <p:nvPr/>
            </p:nvSpPr>
            <p:spPr bwMode="auto">
              <a:xfrm flipV="1">
                <a:off x="855" y="2837"/>
                <a:ext cx="115" cy="131"/>
              </a:xfrm>
              <a:prstGeom prst="line">
                <a:avLst/>
              </a:prstGeom>
              <a:noFill/>
              <a:ln w="12700">
                <a:solidFill>
                  <a:srgbClr val="FFFF00"/>
                </a:solidFill>
                <a:round/>
                <a:headEnd type="none" w="sm" len="sm"/>
                <a:tailEnd type="none" w="sm" len="sm"/>
              </a:ln>
              <a:effectLst/>
            </p:spPr>
            <p:txBody>
              <a:bodyPr/>
              <a:lstStyle/>
              <a:p>
                <a:endParaRPr lang="en-US"/>
              </a:p>
            </p:txBody>
          </p:sp>
          <p:sp>
            <p:nvSpPr>
              <p:cNvPr id="45" name="Line 30"/>
              <p:cNvSpPr>
                <a:spLocks noChangeShapeType="1"/>
              </p:cNvSpPr>
              <p:nvPr/>
            </p:nvSpPr>
            <p:spPr bwMode="auto">
              <a:xfrm>
                <a:off x="706" y="2934"/>
                <a:ext cx="148" cy="34"/>
              </a:xfrm>
              <a:prstGeom prst="line">
                <a:avLst/>
              </a:prstGeom>
              <a:noFill/>
              <a:ln w="12700">
                <a:solidFill>
                  <a:srgbClr val="FFFF00"/>
                </a:solidFill>
                <a:round/>
                <a:headEnd type="none" w="sm" len="sm"/>
                <a:tailEnd type="none" w="sm" len="sm"/>
              </a:ln>
              <a:effectLst/>
            </p:spPr>
            <p:txBody>
              <a:bodyPr/>
              <a:lstStyle/>
              <a:p>
                <a:endParaRPr lang="en-US"/>
              </a:p>
            </p:txBody>
          </p:sp>
        </p:grpSp>
        <p:sp>
          <p:nvSpPr>
            <p:cNvPr id="19" name="Rectangle 31"/>
            <p:cNvSpPr>
              <a:spLocks noChangeArrowheads="1"/>
            </p:cNvSpPr>
            <p:nvPr/>
          </p:nvSpPr>
          <p:spPr bwMode="auto">
            <a:xfrm>
              <a:off x="-31" y="2189"/>
              <a:ext cx="475"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chemeClr val="tx1"/>
                  </a:solidFill>
                  <a:latin typeface="Book Antiqua" pitchFamily="18" charset="0"/>
                </a:rPr>
                <a:t>1100 m</a:t>
              </a:r>
            </a:p>
          </p:txBody>
        </p:sp>
        <p:sp>
          <p:nvSpPr>
            <p:cNvPr id="20" name="Rectangle 32"/>
            <p:cNvSpPr>
              <a:spLocks noChangeArrowheads="1"/>
            </p:cNvSpPr>
            <p:nvPr/>
          </p:nvSpPr>
          <p:spPr bwMode="auto">
            <a:xfrm>
              <a:off x="89" y="3386"/>
              <a:ext cx="360"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chemeClr val="tx1"/>
                  </a:solidFill>
                  <a:latin typeface="Book Antiqua" pitchFamily="18" charset="0"/>
                </a:rPr>
                <a:t>40 m</a:t>
              </a:r>
            </a:p>
          </p:txBody>
        </p:sp>
        <p:sp>
          <p:nvSpPr>
            <p:cNvPr id="21" name="Rectangle 33"/>
            <p:cNvSpPr>
              <a:spLocks noChangeArrowheads="1"/>
            </p:cNvSpPr>
            <p:nvPr/>
          </p:nvSpPr>
          <p:spPr bwMode="auto">
            <a:xfrm>
              <a:off x="143" y="3482"/>
              <a:ext cx="303"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chemeClr val="tx1"/>
                  </a:solidFill>
                  <a:latin typeface="Book Antiqua" pitchFamily="18" charset="0"/>
                </a:rPr>
                <a:t>0 m</a:t>
              </a:r>
            </a:p>
          </p:txBody>
        </p:sp>
        <p:sp>
          <p:nvSpPr>
            <p:cNvPr id="22" name="Rectangle 34"/>
            <p:cNvSpPr>
              <a:spLocks noChangeArrowheads="1"/>
            </p:cNvSpPr>
            <p:nvPr/>
          </p:nvSpPr>
          <p:spPr bwMode="auto">
            <a:xfrm>
              <a:off x="25" y="3070"/>
              <a:ext cx="418"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chemeClr val="tx1"/>
                  </a:solidFill>
                  <a:latin typeface="Book Antiqua" pitchFamily="18" charset="0"/>
                </a:rPr>
                <a:t>310 m</a:t>
              </a:r>
            </a:p>
          </p:txBody>
        </p:sp>
        <p:sp>
          <p:nvSpPr>
            <p:cNvPr id="23" name="Rectangle 35"/>
            <p:cNvSpPr>
              <a:spLocks noChangeArrowheads="1"/>
            </p:cNvSpPr>
            <p:nvPr/>
          </p:nvSpPr>
          <p:spPr bwMode="auto">
            <a:xfrm>
              <a:off x="25" y="2755"/>
              <a:ext cx="418"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chemeClr val="tx1"/>
                  </a:solidFill>
                  <a:latin typeface="Book Antiqua" pitchFamily="18" charset="0"/>
                </a:rPr>
                <a:t>670 m</a:t>
              </a:r>
            </a:p>
          </p:txBody>
        </p:sp>
        <p:sp>
          <p:nvSpPr>
            <p:cNvPr id="24" name="Rectangle 36"/>
            <p:cNvSpPr>
              <a:spLocks noChangeArrowheads="1"/>
            </p:cNvSpPr>
            <p:nvPr/>
          </p:nvSpPr>
          <p:spPr bwMode="auto">
            <a:xfrm>
              <a:off x="1119" y="3746"/>
              <a:ext cx="511"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rgbClr val="FFFF00"/>
                  </a:solidFill>
                  <a:latin typeface="Book Antiqua" pitchFamily="18" charset="0"/>
                </a:rPr>
                <a:t>80 Cells</a:t>
              </a:r>
            </a:p>
          </p:txBody>
        </p:sp>
        <p:sp>
          <p:nvSpPr>
            <p:cNvPr id="25" name="Rectangle 37"/>
            <p:cNvSpPr>
              <a:spLocks noChangeArrowheads="1"/>
            </p:cNvSpPr>
            <p:nvPr/>
          </p:nvSpPr>
          <p:spPr bwMode="auto">
            <a:xfrm>
              <a:off x="2991" y="3587"/>
              <a:ext cx="367" cy="325"/>
            </a:xfrm>
            <a:prstGeom prst="rect">
              <a:avLst/>
            </a:prstGeom>
            <a:noFill/>
            <a:ln w="9525">
              <a:noFill/>
              <a:miter lim="800000"/>
              <a:headEnd/>
              <a:tailEnd/>
            </a:ln>
            <a:effectLst/>
          </p:spPr>
          <p:txBody>
            <a:bodyPr wrap="none" lIns="84801" tIns="42401" rIns="84801" bIns="42401">
              <a:spAutoFit/>
            </a:bodyPr>
            <a:lstStyle/>
            <a:p>
              <a:pPr defTabSz="841375"/>
              <a:r>
                <a:rPr lang="en-US" sz="1300" dirty="0">
                  <a:solidFill>
                    <a:srgbClr val="FFFF00"/>
                  </a:solidFill>
                  <a:latin typeface="Book Antiqua" pitchFamily="18" charset="0"/>
                </a:rPr>
                <a:t>30</a:t>
              </a:r>
            </a:p>
            <a:p>
              <a:pPr defTabSz="841375"/>
              <a:r>
                <a:rPr lang="en-US" sz="1300" dirty="0">
                  <a:solidFill>
                    <a:srgbClr val="FFFF00"/>
                  </a:solidFill>
                  <a:latin typeface="Book Antiqua" pitchFamily="18" charset="0"/>
                </a:rPr>
                <a:t>Cells</a:t>
              </a:r>
            </a:p>
          </p:txBody>
        </p:sp>
        <p:sp>
          <p:nvSpPr>
            <p:cNvPr id="26" name="AutoShape 38"/>
            <p:cNvSpPr>
              <a:spLocks noChangeArrowheads="1"/>
            </p:cNvSpPr>
            <p:nvPr/>
          </p:nvSpPr>
          <p:spPr bwMode="auto">
            <a:xfrm>
              <a:off x="580" y="1961"/>
              <a:ext cx="2312" cy="868"/>
            </a:xfrm>
            <a:prstGeom prst="leftArrow">
              <a:avLst>
                <a:gd name="adj1" fmla="val 50000"/>
                <a:gd name="adj2" fmla="val 135301"/>
              </a:avLst>
            </a:prstGeom>
            <a:solidFill>
              <a:srgbClr val="F1FDB7"/>
            </a:solidFill>
            <a:ln w="12700">
              <a:solidFill>
                <a:schemeClr val="bg2"/>
              </a:solidFill>
              <a:miter lim="800000"/>
              <a:headEnd/>
              <a:tailEnd/>
            </a:ln>
            <a:effectLst>
              <a:outerShdw dist="53882" dir="2700000" algn="ctr" rotWithShape="0">
                <a:schemeClr val="folHlink"/>
              </a:outerShdw>
            </a:effectLst>
          </p:spPr>
          <p:txBody>
            <a:bodyPr wrap="none" lIns="84801" tIns="42401" rIns="84801" bIns="42401">
              <a:spAutoFit/>
            </a:bodyPr>
            <a:lstStyle/>
            <a:p>
              <a:pPr algn="l" defTabSz="841375"/>
              <a:r>
                <a:rPr lang="en-US" sz="1300" b="1" dirty="0">
                  <a:latin typeface="Book Antiqua" pitchFamily="18" charset="0"/>
                </a:rPr>
                <a:t>123 Gas Species</a:t>
              </a:r>
            </a:p>
            <a:p>
              <a:pPr algn="l" defTabSz="841375"/>
              <a:r>
                <a:rPr lang="en-US" sz="1300" b="1" dirty="0">
                  <a:latin typeface="Book Antiqua" pitchFamily="18" charset="0"/>
                </a:rPr>
                <a:t>296 Aerosols: 37 species, 8 sizes</a:t>
              </a:r>
            </a:p>
            <a:p>
              <a:pPr algn="l" defTabSz="841375"/>
              <a:r>
                <a:rPr lang="en-US" sz="1300" b="1" dirty="0">
                  <a:latin typeface="Book Antiqua" pitchFamily="18" charset="0"/>
                </a:rPr>
                <a:t>361 Reactions</a:t>
              </a:r>
            </a:p>
          </p:txBody>
        </p:sp>
        <p:sp>
          <p:nvSpPr>
            <p:cNvPr id="27" name="Line 39"/>
            <p:cNvSpPr>
              <a:spLocks noChangeShapeType="1"/>
            </p:cNvSpPr>
            <p:nvPr/>
          </p:nvSpPr>
          <p:spPr bwMode="auto">
            <a:xfrm>
              <a:off x="534" y="2172"/>
              <a:ext cx="0" cy="1264"/>
            </a:xfrm>
            <a:prstGeom prst="line">
              <a:avLst/>
            </a:prstGeom>
            <a:noFill/>
            <a:ln w="12700">
              <a:solidFill>
                <a:srgbClr val="FF0000"/>
              </a:solidFill>
              <a:prstDash val="sysDot"/>
              <a:round/>
              <a:headEnd type="none" w="sm" len="sm"/>
              <a:tailEnd type="none" w="sm" len="sm"/>
            </a:ln>
            <a:effectLst/>
          </p:spPr>
          <p:txBody>
            <a:bodyPr/>
            <a:lstStyle/>
            <a:p>
              <a:endParaRPr lang="en-US"/>
            </a:p>
          </p:txBody>
        </p:sp>
        <p:grpSp>
          <p:nvGrpSpPr>
            <p:cNvPr id="28" name="Group 40"/>
            <p:cNvGrpSpPr>
              <a:grpSpLocks/>
            </p:cNvGrpSpPr>
            <p:nvPr/>
          </p:nvGrpSpPr>
          <p:grpSpPr bwMode="auto">
            <a:xfrm>
              <a:off x="459" y="3429"/>
              <a:ext cx="169" cy="96"/>
              <a:chOff x="708" y="2891"/>
              <a:chExt cx="264" cy="131"/>
            </a:xfrm>
          </p:grpSpPr>
          <p:sp>
            <p:nvSpPr>
              <p:cNvPr id="42" name="Line 41"/>
              <p:cNvSpPr>
                <a:spLocks noChangeShapeType="1"/>
              </p:cNvSpPr>
              <p:nvPr/>
            </p:nvSpPr>
            <p:spPr bwMode="auto">
              <a:xfrm>
                <a:off x="824" y="2893"/>
                <a:ext cx="148" cy="34"/>
              </a:xfrm>
              <a:prstGeom prst="line">
                <a:avLst/>
              </a:prstGeom>
              <a:noFill/>
              <a:ln w="12700">
                <a:solidFill>
                  <a:srgbClr val="FFFF00"/>
                </a:solidFill>
                <a:prstDash val="sysDot"/>
                <a:round/>
                <a:headEnd type="none" w="sm" len="sm"/>
                <a:tailEnd type="none" w="sm" len="sm"/>
              </a:ln>
              <a:effectLst/>
            </p:spPr>
            <p:txBody>
              <a:bodyPr/>
              <a:lstStyle/>
              <a:p>
                <a:endParaRPr lang="en-US"/>
              </a:p>
            </p:txBody>
          </p:sp>
          <p:sp>
            <p:nvSpPr>
              <p:cNvPr id="43" name="Line 42"/>
              <p:cNvSpPr>
                <a:spLocks noChangeShapeType="1"/>
              </p:cNvSpPr>
              <p:nvPr/>
            </p:nvSpPr>
            <p:spPr bwMode="auto">
              <a:xfrm flipV="1">
                <a:off x="708" y="2891"/>
                <a:ext cx="115" cy="131"/>
              </a:xfrm>
              <a:prstGeom prst="line">
                <a:avLst/>
              </a:prstGeom>
              <a:noFill/>
              <a:ln w="12700">
                <a:solidFill>
                  <a:srgbClr val="FFFF00"/>
                </a:solidFill>
                <a:prstDash val="sysDot"/>
                <a:round/>
                <a:headEnd type="none" w="sm" len="sm"/>
                <a:tailEnd type="none" w="sm" len="sm"/>
              </a:ln>
              <a:effectLst/>
            </p:spPr>
            <p:txBody>
              <a:bodyPr/>
              <a:lstStyle/>
              <a:p>
                <a:endParaRPr lang="en-US"/>
              </a:p>
            </p:txBody>
          </p:sp>
        </p:grpSp>
        <p:grpSp>
          <p:nvGrpSpPr>
            <p:cNvPr id="29" name="Group 43"/>
            <p:cNvGrpSpPr>
              <a:grpSpLocks/>
            </p:cNvGrpSpPr>
            <p:nvPr/>
          </p:nvGrpSpPr>
          <p:grpSpPr bwMode="auto">
            <a:xfrm>
              <a:off x="452" y="2768"/>
              <a:ext cx="169" cy="96"/>
              <a:chOff x="710" y="1776"/>
              <a:chExt cx="264" cy="131"/>
            </a:xfrm>
          </p:grpSpPr>
          <p:sp>
            <p:nvSpPr>
              <p:cNvPr id="40" name="Line 44"/>
              <p:cNvSpPr>
                <a:spLocks noChangeShapeType="1"/>
              </p:cNvSpPr>
              <p:nvPr/>
            </p:nvSpPr>
            <p:spPr bwMode="auto">
              <a:xfrm>
                <a:off x="826" y="1778"/>
                <a:ext cx="148" cy="34"/>
              </a:xfrm>
              <a:prstGeom prst="line">
                <a:avLst/>
              </a:prstGeom>
              <a:noFill/>
              <a:ln w="12700">
                <a:solidFill>
                  <a:srgbClr val="FFFF00"/>
                </a:solidFill>
                <a:prstDash val="sysDot"/>
                <a:round/>
                <a:headEnd type="none" w="sm" len="sm"/>
                <a:tailEnd type="none" w="sm" len="sm"/>
              </a:ln>
              <a:effectLst/>
            </p:spPr>
            <p:txBody>
              <a:bodyPr/>
              <a:lstStyle/>
              <a:p>
                <a:endParaRPr lang="en-US"/>
              </a:p>
            </p:txBody>
          </p:sp>
          <p:sp>
            <p:nvSpPr>
              <p:cNvPr id="41" name="Line 45"/>
              <p:cNvSpPr>
                <a:spLocks noChangeShapeType="1"/>
              </p:cNvSpPr>
              <p:nvPr/>
            </p:nvSpPr>
            <p:spPr bwMode="auto">
              <a:xfrm flipV="1">
                <a:off x="710" y="1776"/>
                <a:ext cx="115" cy="131"/>
              </a:xfrm>
              <a:prstGeom prst="line">
                <a:avLst/>
              </a:prstGeom>
              <a:noFill/>
              <a:ln w="12700">
                <a:solidFill>
                  <a:srgbClr val="FFFF00"/>
                </a:solidFill>
                <a:prstDash val="sysDot"/>
                <a:round/>
                <a:headEnd type="none" w="sm" len="sm"/>
                <a:tailEnd type="none" w="sm" len="sm"/>
              </a:ln>
              <a:effectLst/>
            </p:spPr>
            <p:txBody>
              <a:bodyPr/>
              <a:lstStyle/>
              <a:p>
                <a:endParaRPr lang="en-US"/>
              </a:p>
            </p:txBody>
          </p:sp>
        </p:grpSp>
        <p:grpSp>
          <p:nvGrpSpPr>
            <p:cNvPr id="30" name="Group 46"/>
            <p:cNvGrpSpPr>
              <a:grpSpLocks/>
            </p:cNvGrpSpPr>
            <p:nvPr/>
          </p:nvGrpSpPr>
          <p:grpSpPr bwMode="auto">
            <a:xfrm>
              <a:off x="452" y="3365"/>
              <a:ext cx="169" cy="96"/>
              <a:chOff x="712" y="2800"/>
              <a:chExt cx="264" cy="131"/>
            </a:xfrm>
          </p:grpSpPr>
          <p:sp>
            <p:nvSpPr>
              <p:cNvPr id="38" name="Line 47"/>
              <p:cNvSpPr>
                <a:spLocks noChangeShapeType="1"/>
              </p:cNvSpPr>
              <p:nvPr/>
            </p:nvSpPr>
            <p:spPr bwMode="auto">
              <a:xfrm>
                <a:off x="828" y="2802"/>
                <a:ext cx="148" cy="34"/>
              </a:xfrm>
              <a:prstGeom prst="line">
                <a:avLst/>
              </a:prstGeom>
              <a:noFill/>
              <a:ln w="12700">
                <a:solidFill>
                  <a:srgbClr val="FFFF00"/>
                </a:solidFill>
                <a:prstDash val="sysDot"/>
                <a:round/>
                <a:headEnd type="none" w="sm" len="sm"/>
                <a:tailEnd type="none" w="sm" len="sm"/>
              </a:ln>
              <a:effectLst/>
            </p:spPr>
            <p:txBody>
              <a:bodyPr/>
              <a:lstStyle/>
              <a:p>
                <a:endParaRPr lang="en-US"/>
              </a:p>
            </p:txBody>
          </p:sp>
          <p:sp>
            <p:nvSpPr>
              <p:cNvPr id="39" name="Line 48"/>
              <p:cNvSpPr>
                <a:spLocks noChangeShapeType="1"/>
              </p:cNvSpPr>
              <p:nvPr/>
            </p:nvSpPr>
            <p:spPr bwMode="auto">
              <a:xfrm flipV="1">
                <a:off x="712" y="2800"/>
                <a:ext cx="115" cy="131"/>
              </a:xfrm>
              <a:prstGeom prst="line">
                <a:avLst/>
              </a:prstGeom>
              <a:noFill/>
              <a:ln w="12700">
                <a:solidFill>
                  <a:srgbClr val="FFFF00"/>
                </a:solidFill>
                <a:prstDash val="sysDot"/>
                <a:round/>
                <a:headEnd type="none" w="sm" len="sm"/>
                <a:tailEnd type="none" w="sm" len="sm"/>
              </a:ln>
              <a:effectLst/>
            </p:spPr>
            <p:txBody>
              <a:bodyPr/>
              <a:lstStyle/>
              <a:p>
                <a:endParaRPr lang="en-US"/>
              </a:p>
            </p:txBody>
          </p:sp>
        </p:grpSp>
        <p:grpSp>
          <p:nvGrpSpPr>
            <p:cNvPr id="31" name="Group 49"/>
            <p:cNvGrpSpPr>
              <a:grpSpLocks/>
            </p:cNvGrpSpPr>
            <p:nvPr/>
          </p:nvGrpSpPr>
          <p:grpSpPr bwMode="auto">
            <a:xfrm>
              <a:off x="452" y="3070"/>
              <a:ext cx="169" cy="96"/>
              <a:chOff x="709" y="2300"/>
              <a:chExt cx="264" cy="131"/>
            </a:xfrm>
          </p:grpSpPr>
          <p:sp>
            <p:nvSpPr>
              <p:cNvPr id="36" name="Line 50"/>
              <p:cNvSpPr>
                <a:spLocks noChangeShapeType="1"/>
              </p:cNvSpPr>
              <p:nvPr/>
            </p:nvSpPr>
            <p:spPr bwMode="auto">
              <a:xfrm>
                <a:off x="825" y="2302"/>
                <a:ext cx="148" cy="34"/>
              </a:xfrm>
              <a:prstGeom prst="line">
                <a:avLst/>
              </a:prstGeom>
              <a:noFill/>
              <a:ln w="12700">
                <a:solidFill>
                  <a:srgbClr val="FFFF00"/>
                </a:solidFill>
                <a:prstDash val="sysDot"/>
                <a:round/>
                <a:headEnd type="none" w="sm" len="sm"/>
                <a:tailEnd type="none" w="sm" len="sm"/>
              </a:ln>
              <a:effectLst/>
            </p:spPr>
            <p:txBody>
              <a:bodyPr/>
              <a:lstStyle/>
              <a:p>
                <a:endParaRPr lang="en-US"/>
              </a:p>
            </p:txBody>
          </p:sp>
          <p:sp>
            <p:nvSpPr>
              <p:cNvPr id="37" name="Line 51"/>
              <p:cNvSpPr>
                <a:spLocks noChangeShapeType="1"/>
              </p:cNvSpPr>
              <p:nvPr/>
            </p:nvSpPr>
            <p:spPr bwMode="auto">
              <a:xfrm flipV="1">
                <a:off x="709" y="2300"/>
                <a:ext cx="115" cy="131"/>
              </a:xfrm>
              <a:prstGeom prst="line">
                <a:avLst/>
              </a:prstGeom>
              <a:noFill/>
              <a:ln w="12700">
                <a:solidFill>
                  <a:srgbClr val="FFFF00"/>
                </a:solidFill>
                <a:prstDash val="sysDot"/>
                <a:round/>
                <a:headEnd type="none" w="sm" len="sm"/>
                <a:tailEnd type="none" w="sm" len="sm"/>
              </a:ln>
              <a:effectLst/>
            </p:spPr>
            <p:txBody>
              <a:bodyPr/>
              <a:lstStyle/>
              <a:p>
                <a:endParaRPr lang="en-US"/>
              </a:p>
            </p:txBody>
          </p:sp>
        </p:grpSp>
        <p:grpSp>
          <p:nvGrpSpPr>
            <p:cNvPr id="32" name="Group 52"/>
            <p:cNvGrpSpPr>
              <a:grpSpLocks/>
            </p:cNvGrpSpPr>
            <p:nvPr/>
          </p:nvGrpSpPr>
          <p:grpSpPr bwMode="auto">
            <a:xfrm>
              <a:off x="452" y="3336"/>
              <a:ext cx="169" cy="96"/>
              <a:chOff x="711" y="2632"/>
              <a:chExt cx="264" cy="131"/>
            </a:xfrm>
          </p:grpSpPr>
          <p:sp>
            <p:nvSpPr>
              <p:cNvPr id="34" name="Line 53"/>
              <p:cNvSpPr>
                <a:spLocks noChangeShapeType="1"/>
              </p:cNvSpPr>
              <p:nvPr/>
            </p:nvSpPr>
            <p:spPr bwMode="auto">
              <a:xfrm>
                <a:off x="827" y="2634"/>
                <a:ext cx="148" cy="34"/>
              </a:xfrm>
              <a:prstGeom prst="line">
                <a:avLst/>
              </a:prstGeom>
              <a:noFill/>
              <a:ln w="12700">
                <a:solidFill>
                  <a:srgbClr val="FFFF00"/>
                </a:solidFill>
                <a:prstDash val="sysDot"/>
                <a:round/>
                <a:headEnd type="none" w="sm" len="sm"/>
                <a:tailEnd type="none" w="sm" len="sm"/>
              </a:ln>
              <a:effectLst/>
            </p:spPr>
            <p:txBody>
              <a:bodyPr/>
              <a:lstStyle/>
              <a:p>
                <a:endParaRPr lang="en-US"/>
              </a:p>
            </p:txBody>
          </p:sp>
          <p:sp>
            <p:nvSpPr>
              <p:cNvPr id="35" name="Line 54"/>
              <p:cNvSpPr>
                <a:spLocks noChangeShapeType="1"/>
              </p:cNvSpPr>
              <p:nvPr/>
            </p:nvSpPr>
            <p:spPr bwMode="auto">
              <a:xfrm flipV="1">
                <a:off x="711" y="2632"/>
                <a:ext cx="115" cy="131"/>
              </a:xfrm>
              <a:prstGeom prst="line">
                <a:avLst/>
              </a:prstGeom>
              <a:noFill/>
              <a:ln w="12700">
                <a:solidFill>
                  <a:srgbClr val="FFFF00"/>
                </a:solidFill>
                <a:prstDash val="sysDot"/>
                <a:round/>
                <a:headEnd type="none" w="sm" len="sm"/>
                <a:tailEnd type="none" w="sm" len="sm"/>
              </a:ln>
              <a:effectLst/>
            </p:spPr>
            <p:txBody>
              <a:bodyPr/>
              <a:lstStyle/>
              <a:p>
                <a:endParaRPr lang="en-US"/>
              </a:p>
            </p:txBody>
          </p:sp>
        </p:grpSp>
        <p:sp>
          <p:nvSpPr>
            <p:cNvPr id="33" name="Rectangle 55"/>
            <p:cNvSpPr>
              <a:spLocks noChangeArrowheads="1"/>
            </p:cNvSpPr>
            <p:nvPr/>
          </p:nvSpPr>
          <p:spPr bwMode="auto">
            <a:xfrm>
              <a:off x="826" y="3932"/>
              <a:ext cx="1143" cy="191"/>
            </a:xfrm>
            <a:prstGeom prst="rect">
              <a:avLst/>
            </a:prstGeom>
            <a:noFill/>
            <a:ln w="9525">
              <a:noFill/>
              <a:miter lim="800000"/>
              <a:headEnd/>
              <a:tailEnd/>
            </a:ln>
            <a:effectLst/>
          </p:spPr>
          <p:txBody>
            <a:bodyPr wrap="none" lIns="84801" tIns="42401" rIns="84801" bIns="42401">
              <a:spAutoFit/>
            </a:bodyPr>
            <a:lstStyle/>
            <a:p>
              <a:pPr defTabSz="841375"/>
              <a:r>
                <a:rPr lang="en-US" sz="1300">
                  <a:solidFill>
                    <a:srgbClr val="FFFF00"/>
                  </a:solidFill>
                  <a:latin typeface="Book Antiqua" pitchFamily="18" charset="0"/>
                </a:rPr>
                <a:t>Each Cell:  5 x 5 km</a:t>
              </a:r>
              <a:r>
                <a:rPr lang="en-US" sz="1300" baseline="30000">
                  <a:solidFill>
                    <a:srgbClr val="FFFF00"/>
                  </a:solidFill>
                  <a:latin typeface="Book Antiqua" pitchFamily="18" charset="0"/>
                </a:rPr>
                <a:t>2</a:t>
              </a:r>
            </a:p>
          </p:txBody>
        </p:sp>
      </p:grpSp>
      <p:sp>
        <p:nvSpPr>
          <p:cNvPr id="54" name="Title 53"/>
          <p:cNvSpPr>
            <a:spLocks noGrp="1"/>
          </p:cNvSpPr>
          <p:nvPr>
            <p:ph type="title"/>
          </p:nvPr>
        </p:nvSpPr>
        <p:spPr/>
        <p:txBody>
          <a:bodyPr/>
          <a:lstStyle/>
          <a:p>
            <a:r>
              <a:rPr lang="en-US" dirty="0"/>
              <a:t>Modeling the urban atmosphere</a:t>
            </a:r>
          </a:p>
        </p:txBody>
      </p:sp>
      <p:sp>
        <p:nvSpPr>
          <p:cNvPr id="55" name="TextBox 54"/>
          <p:cNvSpPr txBox="1"/>
          <p:nvPr/>
        </p:nvSpPr>
        <p:spPr>
          <a:xfrm>
            <a:off x="1656523" y="6361668"/>
            <a:ext cx="5830956" cy="338554"/>
          </a:xfrm>
          <a:prstGeom prst="rect">
            <a:avLst/>
          </a:prstGeom>
          <a:noFill/>
        </p:spPr>
        <p:txBody>
          <a:bodyPr wrap="none" rtlCol="0">
            <a:spAutoFit/>
          </a:bodyPr>
          <a:lstStyle/>
          <a:p>
            <a:pPr algn="ctr"/>
            <a:r>
              <a:rPr lang="en-US" sz="1600" b="1" dirty="0">
                <a:latin typeface="Calibri" pitchFamily="34" charset="0"/>
                <a:cs typeface="Calibri" pitchFamily="34" charset="0"/>
              </a:rPr>
              <a:t>Source</a:t>
            </a:r>
            <a:r>
              <a:rPr lang="en-US" sz="1600" dirty="0">
                <a:latin typeface="Calibri" pitchFamily="34" charset="0"/>
                <a:cs typeface="Calibri" pitchFamily="34" charset="0"/>
              </a:rPr>
              <a:t>: </a:t>
            </a:r>
            <a:r>
              <a:rPr lang="en-US" sz="1600" dirty="0" err="1">
                <a:latin typeface="Calibri" pitchFamily="34" charset="0"/>
                <a:cs typeface="Calibri" pitchFamily="34" charset="0"/>
              </a:rPr>
              <a:t>Vutukuru</a:t>
            </a:r>
            <a:r>
              <a:rPr lang="en-US" sz="1600" dirty="0">
                <a:latin typeface="Calibri" pitchFamily="34" charset="0"/>
                <a:cs typeface="Calibri" pitchFamily="34" charset="0"/>
              </a:rPr>
              <a:t> and Dabdub, </a:t>
            </a:r>
            <a:r>
              <a:rPr lang="en-US" sz="1600" i="1" dirty="0">
                <a:latin typeface="Calibri" pitchFamily="34" charset="0"/>
                <a:cs typeface="Calibri" pitchFamily="34" charset="0"/>
              </a:rPr>
              <a:t>Atmospheric Environment</a:t>
            </a:r>
            <a:r>
              <a:rPr lang="en-US" sz="1600" dirty="0">
                <a:latin typeface="Calibri" pitchFamily="34" charset="0"/>
                <a:cs typeface="Calibri" pitchFamily="34" charset="0"/>
              </a:rPr>
              <a:t>, 42 (2008)</a:t>
            </a:r>
          </a:p>
        </p:txBody>
      </p:sp>
    </p:spTree>
    <p:extLst>
      <p:ext uri="{BB962C8B-B14F-4D97-AF65-F5344CB8AC3E}">
        <p14:creationId xmlns:p14="http://schemas.microsoft.com/office/powerpoint/2010/main" val="132788254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aerosol modeling</a:t>
            </a:r>
          </a:p>
        </p:txBody>
      </p:sp>
      <p:pic>
        <p:nvPicPr>
          <p:cNvPr id="4" name="rodriguez-sulfate.mpg">
            <a:hlinkClick r:id="" action="ppaction://media"/>
          </p:cNvPr>
          <p:cNvPicPr>
            <a:picLocks noRot="1" noChangeAspect="1" noChangeArrowheads="1"/>
          </p:cNvPicPr>
          <p:nvPr>
            <a:videoFile r:link="rId1"/>
          </p:nvPr>
        </p:nvPicPr>
        <p:blipFill>
          <a:blip r:embed="rId3" cstate="print"/>
          <a:srcRect/>
          <a:stretch>
            <a:fillRect/>
          </a:stretch>
        </p:blipFill>
        <p:spPr bwMode="auto">
          <a:xfrm>
            <a:off x="2334398" y="1450890"/>
            <a:ext cx="4475205" cy="4475205"/>
          </a:xfrm>
          <a:prstGeom prst="rect">
            <a:avLst/>
          </a:prstGeom>
          <a:noFill/>
          <a:ln w="9525">
            <a:noFill/>
            <a:miter lim="800000"/>
            <a:headEnd/>
            <a:tailEnd/>
          </a:ln>
        </p:spPr>
      </p:pic>
      <p:sp>
        <p:nvSpPr>
          <p:cNvPr id="5" name="TextBox 4"/>
          <p:cNvSpPr txBox="1"/>
          <p:nvPr/>
        </p:nvSpPr>
        <p:spPr>
          <a:xfrm rot="16200000">
            <a:off x="1618736" y="3343188"/>
            <a:ext cx="829586" cy="369332"/>
          </a:xfrm>
          <a:prstGeom prst="rect">
            <a:avLst/>
          </a:prstGeom>
          <a:noFill/>
        </p:spPr>
        <p:txBody>
          <a:bodyPr wrap="none" rtlCol="0">
            <a:spAutoFit/>
          </a:bodyPr>
          <a:lstStyle/>
          <a:p>
            <a:r>
              <a:rPr lang="en-US" dirty="0">
                <a:latin typeface="Calibri" pitchFamily="34" charset="0"/>
                <a:cs typeface="Calibri" pitchFamily="34" charset="0"/>
              </a:rPr>
              <a:t>Sulfate</a:t>
            </a:r>
          </a:p>
        </p:txBody>
      </p:sp>
      <p:sp>
        <p:nvSpPr>
          <p:cNvPr id="6" name="TextBox 5"/>
          <p:cNvSpPr txBox="1"/>
          <p:nvPr/>
        </p:nvSpPr>
        <p:spPr>
          <a:xfrm>
            <a:off x="1989145" y="6352744"/>
            <a:ext cx="5165710" cy="338554"/>
          </a:xfrm>
          <a:prstGeom prst="rect">
            <a:avLst/>
          </a:prstGeom>
          <a:noFill/>
        </p:spPr>
        <p:txBody>
          <a:bodyPr wrap="none" rtlCol="0">
            <a:spAutoFit/>
          </a:bodyPr>
          <a:lstStyle/>
          <a:p>
            <a:pPr algn="ctr"/>
            <a:r>
              <a:rPr lang="en-US" sz="1600" b="1" dirty="0">
                <a:latin typeface="Calibri" pitchFamily="34" charset="0"/>
                <a:cs typeface="Calibri" pitchFamily="34" charset="0"/>
              </a:rPr>
              <a:t>Source</a:t>
            </a:r>
            <a:r>
              <a:rPr lang="en-US" sz="1600" dirty="0">
                <a:latin typeface="Calibri" pitchFamily="34" charset="0"/>
                <a:cs typeface="Calibri" pitchFamily="34" charset="0"/>
              </a:rPr>
              <a:t>: Rodriguez and Dabdub, </a:t>
            </a:r>
            <a:r>
              <a:rPr lang="en-US" sz="1600" i="1" dirty="0">
                <a:latin typeface="Calibri" pitchFamily="34" charset="0"/>
                <a:cs typeface="Calibri" pitchFamily="34" charset="0"/>
              </a:rPr>
              <a:t>J. </a:t>
            </a:r>
            <a:r>
              <a:rPr lang="en-US" sz="1600" i="1" dirty="0" err="1">
                <a:latin typeface="Calibri" pitchFamily="34" charset="0"/>
                <a:cs typeface="Calibri" pitchFamily="34" charset="0"/>
              </a:rPr>
              <a:t>Geophys</a:t>
            </a:r>
            <a:r>
              <a:rPr lang="en-US" sz="1600" i="1" dirty="0">
                <a:latin typeface="Calibri" pitchFamily="34" charset="0"/>
                <a:cs typeface="Calibri" pitchFamily="34" charset="0"/>
              </a:rPr>
              <a:t>. Res.</a:t>
            </a:r>
            <a:r>
              <a:rPr lang="en-US" sz="1600" dirty="0">
                <a:latin typeface="Calibri" pitchFamily="34" charset="0"/>
                <a:cs typeface="Calibri" pitchFamily="34" charset="0"/>
              </a:rPr>
              <a:t>, 109 (2004)</a:t>
            </a:r>
          </a:p>
        </p:txBody>
      </p:sp>
    </p:spTree>
    <p:extLst>
      <p:ext uri="{BB962C8B-B14F-4D97-AF65-F5344CB8AC3E}">
        <p14:creationId xmlns:p14="http://schemas.microsoft.com/office/powerpoint/2010/main" val="17284965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Outline</a:t>
            </a:r>
            <a:endParaRPr lang="en-US" dirty="0">
              <a:solidFill>
                <a:srgbClr val="FF0000"/>
              </a:solidFill>
            </a:endParaRPr>
          </a:p>
        </p:txBody>
      </p:sp>
      <p:sp>
        <p:nvSpPr>
          <p:cNvPr id="3" name="Content Placeholder 2"/>
          <p:cNvSpPr>
            <a:spLocks noGrp="1"/>
          </p:cNvSpPr>
          <p:nvPr>
            <p:ph idx="1"/>
          </p:nvPr>
        </p:nvSpPr>
        <p:spPr/>
        <p:txBody>
          <a:bodyPr/>
          <a:lstStyle/>
          <a:p>
            <a:r>
              <a:rPr lang="en-US" b="1" dirty="0">
                <a:latin typeface="Calibri" pitchFamily="34" charset="0"/>
              </a:rPr>
              <a:t>Hydrogen Fuel Cell Vehicles </a:t>
            </a:r>
          </a:p>
          <a:p>
            <a:pPr lvl="1"/>
            <a:r>
              <a:rPr lang="en-US" dirty="0">
                <a:latin typeface="Calibri" pitchFamily="34" charset="0"/>
              </a:rPr>
              <a:t>Hydrogen production infrastructure</a:t>
            </a:r>
          </a:p>
          <a:p>
            <a:pPr lvl="1"/>
            <a:r>
              <a:rPr lang="en-US" dirty="0">
                <a:latin typeface="Calibri" pitchFamily="34" charset="0"/>
              </a:rPr>
              <a:t>Distribution and consumption of hydrogen</a:t>
            </a:r>
          </a:p>
          <a:p>
            <a:pPr lvl="1">
              <a:buNone/>
            </a:pPr>
            <a:endParaRPr lang="en-US" dirty="0">
              <a:latin typeface="Calibri" pitchFamily="34" charset="0"/>
            </a:endParaRPr>
          </a:p>
          <a:p>
            <a:r>
              <a:rPr lang="en-US" b="1" dirty="0">
                <a:latin typeface="Calibri" pitchFamily="34" charset="0"/>
              </a:rPr>
              <a:t>Use of Biomass for </a:t>
            </a:r>
            <a:r>
              <a:rPr lang="en-US" b="1" dirty="0" err="1">
                <a:latin typeface="Calibri" pitchFamily="34" charset="0"/>
              </a:rPr>
              <a:t>Biopower</a:t>
            </a:r>
            <a:r>
              <a:rPr lang="en-US" b="1" dirty="0">
                <a:latin typeface="Calibri" pitchFamily="34" charset="0"/>
              </a:rPr>
              <a:t> </a:t>
            </a:r>
            <a:r>
              <a:rPr lang="en-US" b="1" dirty="0" err="1">
                <a:latin typeface="Calibri" pitchFamily="34" charset="0"/>
              </a:rPr>
              <a:t>vs</a:t>
            </a:r>
            <a:r>
              <a:rPr lang="en-US" b="1" dirty="0">
                <a:latin typeface="Calibri" pitchFamily="34" charset="0"/>
              </a:rPr>
              <a:t> </a:t>
            </a:r>
            <a:r>
              <a:rPr lang="en-US" b="1" dirty="0" err="1">
                <a:latin typeface="Calibri" pitchFamily="34" charset="0"/>
              </a:rPr>
              <a:t>Biofuel</a:t>
            </a:r>
            <a:endParaRPr lang="en-US" b="1" dirty="0">
              <a:latin typeface="Calibri" pitchFamily="34" charset="0"/>
            </a:endParaRPr>
          </a:p>
          <a:p>
            <a:pPr lvl="1"/>
            <a:r>
              <a:rPr lang="en-US" dirty="0">
                <a:latin typeface="Calibri" pitchFamily="34" charset="0"/>
              </a:rPr>
              <a:t>Biomass infrastructure for </a:t>
            </a:r>
            <a:r>
              <a:rPr lang="en-US" dirty="0" err="1">
                <a:latin typeface="Calibri" pitchFamily="34" charset="0"/>
              </a:rPr>
              <a:t>biopower</a:t>
            </a:r>
            <a:endParaRPr lang="en-US" dirty="0">
              <a:latin typeface="Calibri" pitchFamily="34" charset="0"/>
            </a:endParaRPr>
          </a:p>
          <a:p>
            <a:pPr lvl="1"/>
            <a:r>
              <a:rPr lang="en-US" dirty="0">
                <a:latin typeface="Calibri" pitchFamily="34" charset="0"/>
              </a:rPr>
              <a:t>Shift from </a:t>
            </a:r>
            <a:r>
              <a:rPr lang="en-US" dirty="0" err="1">
                <a:latin typeface="Calibri" pitchFamily="34" charset="0"/>
              </a:rPr>
              <a:t>biopower</a:t>
            </a:r>
            <a:r>
              <a:rPr lang="en-US" dirty="0">
                <a:latin typeface="Calibri" pitchFamily="34" charset="0"/>
              </a:rPr>
              <a:t> to </a:t>
            </a:r>
            <a:r>
              <a:rPr lang="en-US" dirty="0" err="1">
                <a:latin typeface="Calibri" pitchFamily="34" charset="0"/>
              </a:rPr>
              <a:t>biofuel</a:t>
            </a:r>
            <a:endParaRPr lang="en-US" dirty="0">
              <a:latin typeface="Calibri" pitchFamily="34" charset="0"/>
            </a:endParaRPr>
          </a:p>
          <a:p>
            <a:pPr lvl="1"/>
            <a:endParaRPr lang="en-US" dirty="0"/>
          </a:p>
          <a:p>
            <a:pPr lvl="1"/>
            <a:endParaRPr lang="en-US" dirty="0"/>
          </a:p>
          <a:p>
            <a:endParaRPr lang="en-US" dirty="0"/>
          </a:p>
        </p:txBody>
      </p:sp>
      <p:pic>
        <p:nvPicPr>
          <p:cNvPr id="6" name="Picture 8" descr="https://encrypted-tbn2.google.com/images?q=tbn:ANd9GcRgJB0fi428Hz8xbk63UUpmXJchAWfWI2FsWvVeQMbhjsJVvhUU"/>
          <p:cNvPicPr>
            <a:picLocks noChangeAspect="1" noChangeArrowheads="1"/>
          </p:cNvPicPr>
          <p:nvPr/>
        </p:nvPicPr>
        <p:blipFill>
          <a:blip r:embed="rId2" cstate="print"/>
          <a:srcRect/>
          <a:stretch>
            <a:fillRect/>
          </a:stretch>
        </p:blipFill>
        <p:spPr bwMode="auto">
          <a:xfrm>
            <a:off x="7773052" y="5236753"/>
            <a:ext cx="1370948" cy="1032182"/>
          </a:xfrm>
          <a:prstGeom prst="rect">
            <a:avLst/>
          </a:prstGeom>
          <a:noFill/>
        </p:spPr>
      </p:pic>
      <p:pic>
        <p:nvPicPr>
          <p:cNvPr id="7" name="Picture 8" descr="http://wihrg.com/yahoo_site_admin/assets/images/New_Mack_CNG_Refuse_Truck.298164131_std.jpg"/>
          <p:cNvPicPr>
            <a:picLocks noChangeAspect="1" noChangeArrowheads="1"/>
          </p:cNvPicPr>
          <p:nvPr/>
        </p:nvPicPr>
        <p:blipFill>
          <a:blip r:embed="rId3" cstate="print"/>
          <a:srcRect/>
          <a:stretch>
            <a:fillRect/>
          </a:stretch>
        </p:blipFill>
        <p:spPr bwMode="auto">
          <a:xfrm>
            <a:off x="7754177" y="4319337"/>
            <a:ext cx="1389823" cy="942474"/>
          </a:xfrm>
          <a:prstGeom prst="rect">
            <a:avLst/>
          </a:prstGeom>
          <a:noFill/>
        </p:spPr>
      </p:pic>
      <p:pic>
        <p:nvPicPr>
          <p:cNvPr id="5" name="Picture 4" descr="https://encrypted-tbn3.google.com/images?q=tbn:ANd9GcQJQ4TCiNT4Z-C13gHT4DttmvXfjyf6qlCsk3dkC6SnszNlU6XV"/>
          <p:cNvPicPr>
            <a:picLocks noChangeAspect="1" noChangeArrowheads="1"/>
          </p:cNvPicPr>
          <p:nvPr/>
        </p:nvPicPr>
        <p:blipFill>
          <a:blip r:embed="rId4" cstate="print"/>
          <a:srcRect/>
          <a:stretch>
            <a:fillRect/>
          </a:stretch>
        </p:blipFill>
        <p:spPr bwMode="auto">
          <a:xfrm>
            <a:off x="6592277" y="4731936"/>
            <a:ext cx="1349892" cy="1011116"/>
          </a:xfrm>
          <a:prstGeom prst="rect">
            <a:avLst/>
          </a:prstGeom>
          <a:noFill/>
        </p:spPr>
      </p:pic>
      <p:pic>
        <p:nvPicPr>
          <p:cNvPr id="9" name="Picture 4"/>
          <p:cNvPicPr>
            <a:picLocks noChangeAspect="1" noChangeArrowheads="1"/>
          </p:cNvPicPr>
          <p:nvPr/>
        </p:nvPicPr>
        <p:blipFill>
          <a:blip r:embed="rId5" cstate="print"/>
          <a:srcRect t="6680"/>
          <a:stretch>
            <a:fillRect/>
          </a:stretch>
        </p:blipFill>
        <p:spPr bwMode="auto">
          <a:xfrm>
            <a:off x="7729906" y="2213814"/>
            <a:ext cx="1409920" cy="906377"/>
          </a:xfrm>
          <a:prstGeom prst="rect">
            <a:avLst/>
          </a:prstGeom>
          <a:noFill/>
          <a:ln w="12700">
            <a:noFill/>
            <a:miter lim="800000"/>
            <a:headEnd type="none" w="sm" len="sm"/>
            <a:tailEnd type="none" w="sm" len="sm"/>
          </a:ln>
        </p:spPr>
      </p:pic>
      <p:pic>
        <p:nvPicPr>
          <p:cNvPr id="4098" name="Picture 2" descr="http://www.fuelcellpark.com/h2/images/leuna.jpg"/>
          <p:cNvPicPr>
            <a:picLocks noChangeAspect="1" noChangeArrowheads="1"/>
          </p:cNvPicPr>
          <p:nvPr/>
        </p:nvPicPr>
        <p:blipFill>
          <a:blip r:embed="rId6"/>
          <a:srcRect/>
          <a:stretch>
            <a:fillRect/>
          </a:stretch>
        </p:blipFill>
        <p:spPr bwMode="auto">
          <a:xfrm>
            <a:off x="7456858" y="1223045"/>
            <a:ext cx="1687142" cy="998788"/>
          </a:xfrm>
          <a:prstGeom prst="rect">
            <a:avLst/>
          </a:prstGeom>
          <a:noFill/>
        </p:spPr>
      </p:pic>
      <p:pic>
        <p:nvPicPr>
          <p:cNvPr id="8" name="Picture 6"/>
          <p:cNvPicPr>
            <a:picLocks noChangeAspect="1" noChangeArrowheads="1"/>
          </p:cNvPicPr>
          <p:nvPr/>
        </p:nvPicPr>
        <p:blipFill>
          <a:blip r:embed="rId7" cstate="print"/>
          <a:srcRect/>
          <a:stretch>
            <a:fillRect/>
          </a:stretch>
        </p:blipFill>
        <p:spPr>
          <a:xfrm>
            <a:off x="6775860" y="1636297"/>
            <a:ext cx="1379779" cy="1034713"/>
          </a:xfrm>
          <a:prstGeom prst="rect">
            <a:avLst/>
          </a:prstGeom>
          <a:noFill/>
          <a:ln/>
        </p:spPr>
      </p:pic>
    </p:spTree>
    <p:extLst>
      <p:ext uri="{BB962C8B-B14F-4D97-AF65-F5344CB8AC3E}">
        <p14:creationId xmlns:p14="http://schemas.microsoft.com/office/powerpoint/2010/main" val="1912811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2" cstate="print"/>
          <a:srcRect/>
          <a:stretch>
            <a:fillRect/>
          </a:stretch>
        </p:blipFill>
        <p:spPr bwMode="auto">
          <a:xfrm>
            <a:off x="3710214" y="3200400"/>
            <a:ext cx="2590800" cy="1201738"/>
          </a:xfrm>
          <a:prstGeom prst="rect">
            <a:avLst/>
          </a:prstGeom>
          <a:noFill/>
          <a:ln w="76200" algn="ctr">
            <a:noFill/>
            <a:miter lim="800000"/>
            <a:headEnd/>
            <a:tailEnd/>
          </a:ln>
        </p:spPr>
      </p:pic>
      <p:sp>
        <p:nvSpPr>
          <p:cNvPr id="163842" name="Rectangle 2"/>
          <p:cNvSpPr>
            <a:spLocks noGrp="1" noRot="1" noChangeArrowheads="1"/>
          </p:cNvSpPr>
          <p:nvPr>
            <p:ph type="title"/>
          </p:nvPr>
        </p:nvSpPr>
        <p:spPr>
          <a:xfrm>
            <a:off x="0" y="155575"/>
            <a:ext cx="8229600" cy="1139825"/>
          </a:xfrm>
        </p:spPr>
        <p:txBody>
          <a:bodyPr/>
          <a:lstStyle/>
          <a:p>
            <a:pPr eaLnBrk="1" hangingPunct="1">
              <a:defRPr/>
            </a:pPr>
            <a:r>
              <a:rPr lang="en-US" dirty="0"/>
              <a:t>Central vs. Distributed Generation</a:t>
            </a:r>
          </a:p>
        </p:txBody>
      </p:sp>
      <p:pic>
        <p:nvPicPr>
          <p:cNvPr id="11268" name="Picture 3"/>
          <p:cNvPicPr>
            <a:picLocks noChangeAspect="1" noChangeArrowheads="1"/>
          </p:cNvPicPr>
          <p:nvPr/>
        </p:nvPicPr>
        <p:blipFill>
          <a:blip r:embed="rId3" cstate="print"/>
          <a:srcRect/>
          <a:stretch>
            <a:fillRect/>
          </a:stretch>
        </p:blipFill>
        <p:spPr bwMode="auto">
          <a:xfrm>
            <a:off x="7143750" y="2895600"/>
            <a:ext cx="1466850" cy="2038350"/>
          </a:xfrm>
          <a:prstGeom prst="rect">
            <a:avLst/>
          </a:prstGeom>
          <a:noFill/>
          <a:ln w="76200" algn="ctr">
            <a:noFill/>
            <a:miter lim="800000"/>
            <a:headEnd/>
            <a:tailEnd/>
          </a:ln>
        </p:spPr>
      </p:pic>
      <p:pic>
        <p:nvPicPr>
          <p:cNvPr id="11269" name="Picture 4"/>
          <p:cNvPicPr>
            <a:picLocks noChangeAspect="1" noChangeArrowheads="1"/>
          </p:cNvPicPr>
          <p:nvPr/>
        </p:nvPicPr>
        <p:blipFill>
          <a:blip r:embed="rId4" cstate="print"/>
          <a:srcRect/>
          <a:stretch>
            <a:fillRect/>
          </a:stretch>
        </p:blipFill>
        <p:spPr bwMode="auto">
          <a:xfrm>
            <a:off x="3714750" y="1066800"/>
            <a:ext cx="2514600" cy="1524000"/>
          </a:xfrm>
          <a:prstGeom prst="rect">
            <a:avLst/>
          </a:prstGeom>
          <a:noFill/>
          <a:ln w="9525">
            <a:noFill/>
            <a:miter lim="800000"/>
            <a:headEnd/>
            <a:tailEnd/>
          </a:ln>
        </p:spPr>
      </p:pic>
      <p:pic>
        <p:nvPicPr>
          <p:cNvPr id="11270" name="Picture 5"/>
          <p:cNvPicPr>
            <a:picLocks noChangeAspect="1" noChangeArrowheads="1"/>
          </p:cNvPicPr>
          <p:nvPr/>
        </p:nvPicPr>
        <p:blipFill>
          <a:blip r:embed="rId5" cstate="print"/>
          <a:srcRect/>
          <a:stretch>
            <a:fillRect/>
          </a:stretch>
        </p:blipFill>
        <p:spPr bwMode="auto">
          <a:xfrm>
            <a:off x="3714750" y="4953000"/>
            <a:ext cx="2514600" cy="1606550"/>
          </a:xfrm>
          <a:prstGeom prst="rect">
            <a:avLst/>
          </a:prstGeom>
          <a:noFill/>
          <a:ln w="76200" algn="ctr">
            <a:noFill/>
            <a:miter lim="800000"/>
            <a:headEnd/>
            <a:tailEnd/>
          </a:ln>
        </p:spPr>
      </p:pic>
      <p:pic>
        <p:nvPicPr>
          <p:cNvPr id="11271" name="Picture 6"/>
          <p:cNvPicPr>
            <a:picLocks noChangeAspect="1" noChangeArrowheads="1"/>
          </p:cNvPicPr>
          <p:nvPr/>
        </p:nvPicPr>
        <p:blipFill>
          <a:blip r:embed="rId6" cstate="print"/>
          <a:srcRect/>
          <a:stretch>
            <a:fillRect/>
          </a:stretch>
        </p:blipFill>
        <p:spPr bwMode="auto">
          <a:xfrm>
            <a:off x="971550" y="2895600"/>
            <a:ext cx="1704975" cy="1838325"/>
          </a:xfrm>
          <a:prstGeom prst="rect">
            <a:avLst/>
          </a:prstGeom>
          <a:noFill/>
          <a:ln w="76200" algn="ctr">
            <a:noFill/>
            <a:miter lim="800000"/>
            <a:headEnd/>
            <a:tailEnd/>
          </a:ln>
        </p:spPr>
      </p:pic>
      <p:sp>
        <p:nvSpPr>
          <p:cNvPr id="11272" name="AutoShape 7"/>
          <p:cNvSpPr>
            <a:spLocks noChangeArrowheads="1"/>
          </p:cNvSpPr>
          <p:nvPr/>
        </p:nvSpPr>
        <p:spPr bwMode="auto">
          <a:xfrm>
            <a:off x="6434364" y="3581400"/>
            <a:ext cx="457200" cy="180975"/>
          </a:xfrm>
          <a:prstGeom prst="leftRightArrow">
            <a:avLst>
              <a:gd name="adj1" fmla="val 50000"/>
              <a:gd name="adj2" fmla="val 50526"/>
            </a:avLst>
          </a:prstGeom>
          <a:solidFill>
            <a:srgbClr val="FFFF00"/>
          </a:solidFill>
          <a:ln w="76200" algn="ctr">
            <a:solidFill>
              <a:srgbClr val="FFFF00"/>
            </a:solidFill>
            <a:miter lim="800000"/>
            <a:headEnd/>
            <a:tailEnd/>
          </a:ln>
        </p:spPr>
        <p:txBody>
          <a:bodyPr wrap="none" anchor="ctr"/>
          <a:lstStyle/>
          <a:p>
            <a:endParaRPr lang="en-US"/>
          </a:p>
        </p:txBody>
      </p:sp>
      <p:sp>
        <p:nvSpPr>
          <p:cNvPr id="11273" name="AutoShape 8"/>
          <p:cNvSpPr>
            <a:spLocks noChangeArrowheads="1"/>
          </p:cNvSpPr>
          <p:nvPr/>
        </p:nvSpPr>
        <p:spPr bwMode="auto">
          <a:xfrm>
            <a:off x="2929164" y="3733800"/>
            <a:ext cx="457200" cy="180975"/>
          </a:xfrm>
          <a:prstGeom prst="leftRightArrow">
            <a:avLst>
              <a:gd name="adj1" fmla="val 50000"/>
              <a:gd name="adj2" fmla="val 50526"/>
            </a:avLst>
          </a:prstGeom>
          <a:solidFill>
            <a:srgbClr val="FFFF00"/>
          </a:solidFill>
          <a:ln w="76200" algn="ctr">
            <a:solidFill>
              <a:srgbClr val="FFFF00"/>
            </a:solidFill>
            <a:miter lim="800000"/>
            <a:headEnd/>
            <a:tailEnd/>
          </a:ln>
        </p:spPr>
        <p:txBody>
          <a:bodyPr wrap="none" anchor="ctr"/>
          <a:lstStyle/>
          <a:p>
            <a:endParaRPr lang="en-US"/>
          </a:p>
        </p:txBody>
      </p:sp>
      <p:sp>
        <p:nvSpPr>
          <p:cNvPr id="11274" name="AutoShape 9"/>
          <p:cNvSpPr>
            <a:spLocks noChangeArrowheads="1"/>
          </p:cNvSpPr>
          <p:nvPr/>
        </p:nvSpPr>
        <p:spPr bwMode="auto">
          <a:xfrm rot="-5400000">
            <a:off x="4772252" y="2805112"/>
            <a:ext cx="457200" cy="180975"/>
          </a:xfrm>
          <a:prstGeom prst="leftRightArrow">
            <a:avLst>
              <a:gd name="adj1" fmla="val 50000"/>
              <a:gd name="adj2" fmla="val 50526"/>
            </a:avLst>
          </a:prstGeom>
          <a:solidFill>
            <a:srgbClr val="FFFF00"/>
          </a:solidFill>
          <a:ln w="76200" algn="ctr">
            <a:solidFill>
              <a:srgbClr val="FFFF00"/>
            </a:solidFill>
            <a:miter lim="800000"/>
            <a:headEnd/>
            <a:tailEnd/>
          </a:ln>
        </p:spPr>
        <p:txBody>
          <a:bodyPr wrap="none" anchor="ctr"/>
          <a:lstStyle/>
          <a:p>
            <a:endParaRPr lang="en-US"/>
          </a:p>
        </p:txBody>
      </p:sp>
      <p:sp>
        <p:nvSpPr>
          <p:cNvPr id="11275" name="AutoShape 10"/>
          <p:cNvSpPr>
            <a:spLocks noChangeArrowheads="1"/>
          </p:cNvSpPr>
          <p:nvPr/>
        </p:nvSpPr>
        <p:spPr bwMode="auto">
          <a:xfrm rot="-5400000">
            <a:off x="4772252" y="4557712"/>
            <a:ext cx="457200" cy="180975"/>
          </a:xfrm>
          <a:prstGeom prst="leftRightArrow">
            <a:avLst>
              <a:gd name="adj1" fmla="val 50000"/>
              <a:gd name="adj2" fmla="val 50526"/>
            </a:avLst>
          </a:prstGeom>
          <a:solidFill>
            <a:srgbClr val="FFFF00"/>
          </a:solidFill>
          <a:ln w="76200" algn="ctr">
            <a:solidFill>
              <a:srgbClr val="FFFF00"/>
            </a:solidFill>
            <a:miter lim="800000"/>
            <a:headEnd/>
            <a:tailEnd/>
          </a:ln>
        </p:spPr>
        <p:txBody>
          <a:bodyPr wrap="none" anchor="ctr"/>
          <a:lstStyle/>
          <a:p>
            <a:endParaRPr lang="en-US"/>
          </a:p>
        </p:txBody>
      </p:sp>
      <p:pic>
        <p:nvPicPr>
          <p:cNvPr id="11276" name="Picture 11"/>
          <p:cNvPicPr>
            <a:picLocks noChangeAspect="1" noChangeArrowheads="1"/>
          </p:cNvPicPr>
          <p:nvPr/>
        </p:nvPicPr>
        <p:blipFill>
          <a:blip r:embed="rId7" cstate="print"/>
          <a:srcRect/>
          <a:stretch>
            <a:fillRect/>
          </a:stretch>
        </p:blipFill>
        <p:spPr bwMode="auto">
          <a:xfrm>
            <a:off x="6991350" y="1295400"/>
            <a:ext cx="1695450" cy="1000125"/>
          </a:xfrm>
          <a:prstGeom prst="rect">
            <a:avLst/>
          </a:prstGeom>
          <a:noFill/>
          <a:ln w="76200" algn="ctr">
            <a:noFill/>
            <a:miter lim="800000"/>
            <a:headEnd/>
            <a:tailEnd/>
          </a:ln>
        </p:spPr>
      </p:pic>
      <p:sp>
        <p:nvSpPr>
          <p:cNvPr id="11277" name="AutoShape 12"/>
          <p:cNvSpPr>
            <a:spLocks noChangeArrowheads="1"/>
          </p:cNvSpPr>
          <p:nvPr/>
        </p:nvSpPr>
        <p:spPr bwMode="auto">
          <a:xfrm rot="5400000">
            <a:off x="7677150" y="2514600"/>
            <a:ext cx="304800" cy="152400"/>
          </a:xfrm>
          <a:prstGeom prst="rightArrow">
            <a:avLst>
              <a:gd name="adj1" fmla="val 50000"/>
              <a:gd name="adj2" fmla="val 50000"/>
            </a:avLst>
          </a:prstGeom>
          <a:solidFill>
            <a:schemeClr val="accent1"/>
          </a:solidFill>
          <a:ln w="76200" algn="ctr">
            <a:solidFill>
              <a:srgbClr val="00FF00"/>
            </a:solidFill>
            <a:miter lim="800000"/>
            <a:headEnd/>
            <a:tailEnd/>
          </a:ln>
        </p:spPr>
        <p:txBody>
          <a:bodyPr wrap="none" anchor="ctr"/>
          <a:lstStyle/>
          <a:p>
            <a:endParaRPr lang="en-US"/>
          </a:p>
        </p:txBody>
      </p:sp>
      <p:sp>
        <p:nvSpPr>
          <p:cNvPr id="11278" name="Text Box 13"/>
          <p:cNvSpPr txBox="1">
            <a:spLocks noChangeArrowheads="1"/>
          </p:cNvSpPr>
          <p:nvPr/>
        </p:nvSpPr>
        <p:spPr bwMode="auto">
          <a:xfrm>
            <a:off x="7479025" y="990600"/>
            <a:ext cx="723276" cy="369332"/>
          </a:xfrm>
          <a:prstGeom prst="rect">
            <a:avLst/>
          </a:prstGeom>
          <a:noFill/>
          <a:ln w="76200" algn="ctr">
            <a:noFill/>
            <a:miter lim="800000"/>
            <a:headEnd/>
            <a:tailEnd/>
          </a:ln>
        </p:spPr>
        <p:txBody>
          <a:bodyPr wrap="none">
            <a:spAutoFit/>
          </a:bodyPr>
          <a:lstStyle/>
          <a:p>
            <a:r>
              <a:rPr lang="en-US" sz="1800" i="0" dirty="0">
                <a:latin typeface="+mn-lt"/>
              </a:rPr>
              <a:t>Solar</a:t>
            </a:r>
          </a:p>
        </p:txBody>
      </p:sp>
      <p:pic>
        <p:nvPicPr>
          <p:cNvPr id="11279" name="Picture 14"/>
          <p:cNvPicPr>
            <a:picLocks noChangeAspect="1" noChangeArrowheads="1"/>
          </p:cNvPicPr>
          <p:nvPr/>
        </p:nvPicPr>
        <p:blipFill>
          <a:blip r:embed="rId8" cstate="print"/>
          <a:srcRect/>
          <a:stretch>
            <a:fillRect/>
          </a:stretch>
        </p:blipFill>
        <p:spPr bwMode="auto">
          <a:xfrm>
            <a:off x="6686550" y="5105400"/>
            <a:ext cx="1600200" cy="1400175"/>
          </a:xfrm>
          <a:prstGeom prst="rect">
            <a:avLst/>
          </a:prstGeom>
          <a:noFill/>
          <a:ln w="76200" algn="ctr">
            <a:noFill/>
            <a:miter lim="800000"/>
            <a:headEnd/>
            <a:tailEnd/>
          </a:ln>
        </p:spPr>
      </p:pic>
      <p:sp>
        <p:nvSpPr>
          <p:cNvPr id="11280" name="AutoShape 15"/>
          <p:cNvSpPr>
            <a:spLocks noChangeArrowheads="1"/>
          </p:cNvSpPr>
          <p:nvPr/>
        </p:nvSpPr>
        <p:spPr bwMode="auto">
          <a:xfrm rot="10800000">
            <a:off x="6305550" y="5715000"/>
            <a:ext cx="304800" cy="152400"/>
          </a:xfrm>
          <a:prstGeom prst="rightArrow">
            <a:avLst>
              <a:gd name="adj1" fmla="val 50000"/>
              <a:gd name="adj2" fmla="val 50000"/>
            </a:avLst>
          </a:prstGeom>
          <a:solidFill>
            <a:schemeClr val="accent1"/>
          </a:solidFill>
          <a:ln w="76200" algn="ctr">
            <a:solidFill>
              <a:srgbClr val="00FF00"/>
            </a:solidFill>
            <a:miter lim="800000"/>
            <a:headEnd/>
            <a:tailEnd/>
          </a:ln>
        </p:spPr>
        <p:txBody>
          <a:bodyPr wrap="none" anchor="ctr"/>
          <a:lstStyle/>
          <a:p>
            <a:endParaRPr lang="en-US"/>
          </a:p>
        </p:txBody>
      </p:sp>
      <p:sp>
        <p:nvSpPr>
          <p:cNvPr id="11281" name="Text Box 16"/>
          <p:cNvSpPr txBox="1">
            <a:spLocks noChangeArrowheads="1"/>
          </p:cNvSpPr>
          <p:nvPr/>
        </p:nvSpPr>
        <p:spPr bwMode="auto">
          <a:xfrm>
            <a:off x="7007326" y="6491288"/>
            <a:ext cx="1095173" cy="369332"/>
          </a:xfrm>
          <a:prstGeom prst="rect">
            <a:avLst/>
          </a:prstGeom>
          <a:noFill/>
          <a:ln w="76200" algn="ctr">
            <a:noFill/>
            <a:miter lim="800000"/>
            <a:headEnd/>
            <a:tailEnd/>
          </a:ln>
        </p:spPr>
        <p:txBody>
          <a:bodyPr wrap="none">
            <a:spAutoFit/>
          </a:bodyPr>
          <a:lstStyle/>
          <a:p>
            <a:r>
              <a:rPr lang="en-US" sz="1800" i="0" dirty="0">
                <a:latin typeface="+mn-lt"/>
              </a:rPr>
              <a:t>Fuel Cell</a:t>
            </a:r>
          </a:p>
        </p:txBody>
      </p:sp>
      <p:pic>
        <p:nvPicPr>
          <p:cNvPr id="11282" name="Picture 17"/>
          <p:cNvPicPr>
            <a:picLocks noChangeAspect="1" noChangeArrowheads="1"/>
          </p:cNvPicPr>
          <p:nvPr/>
        </p:nvPicPr>
        <p:blipFill>
          <a:blip r:embed="rId9" cstate="print"/>
          <a:srcRect/>
          <a:stretch>
            <a:fillRect/>
          </a:stretch>
        </p:blipFill>
        <p:spPr bwMode="auto">
          <a:xfrm>
            <a:off x="819150" y="5257800"/>
            <a:ext cx="2200275" cy="1274763"/>
          </a:xfrm>
          <a:prstGeom prst="rect">
            <a:avLst/>
          </a:prstGeom>
          <a:noFill/>
          <a:ln w="76200" algn="ctr">
            <a:noFill/>
            <a:miter lim="800000"/>
            <a:headEnd/>
            <a:tailEnd/>
          </a:ln>
        </p:spPr>
      </p:pic>
      <p:sp>
        <p:nvSpPr>
          <p:cNvPr id="11283" name="Text Box 18"/>
          <p:cNvSpPr txBox="1">
            <a:spLocks noChangeArrowheads="1"/>
          </p:cNvSpPr>
          <p:nvPr/>
        </p:nvSpPr>
        <p:spPr bwMode="auto">
          <a:xfrm>
            <a:off x="1131870" y="6491288"/>
            <a:ext cx="1441485" cy="369332"/>
          </a:xfrm>
          <a:prstGeom prst="rect">
            <a:avLst/>
          </a:prstGeom>
          <a:noFill/>
          <a:ln w="76200" algn="ctr">
            <a:noFill/>
            <a:miter lim="800000"/>
            <a:headEnd/>
            <a:tailEnd/>
          </a:ln>
        </p:spPr>
        <p:txBody>
          <a:bodyPr wrap="none">
            <a:spAutoFit/>
          </a:bodyPr>
          <a:lstStyle/>
          <a:p>
            <a:r>
              <a:rPr lang="en-US" sz="1800" i="0" dirty="0">
                <a:latin typeface="+mn-lt"/>
              </a:rPr>
              <a:t>Gas Turbine</a:t>
            </a:r>
          </a:p>
        </p:txBody>
      </p:sp>
      <p:sp>
        <p:nvSpPr>
          <p:cNvPr id="11284" name="AutoShape 19"/>
          <p:cNvSpPr>
            <a:spLocks noChangeArrowheads="1"/>
          </p:cNvSpPr>
          <p:nvPr/>
        </p:nvSpPr>
        <p:spPr bwMode="auto">
          <a:xfrm rot="-5400000">
            <a:off x="1767114" y="4876800"/>
            <a:ext cx="304800" cy="152400"/>
          </a:xfrm>
          <a:prstGeom prst="rightArrow">
            <a:avLst>
              <a:gd name="adj1" fmla="val 50000"/>
              <a:gd name="adj2" fmla="val 50000"/>
            </a:avLst>
          </a:prstGeom>
          <a:solidFill>
            <a:schemeClr val="accent1"/>
          </a:solidFill>
          <a:ln w="76200" algn="ctr">
            <a:solidFill>
              <a:srgbClr val="00FF00"/>
            </a:solidFill>
            <a:miter lim="800000"/>
            <a:headEnd/>
            <a:tailEnd/>
          </a:ln>
        </p:spPr>
        <p:txBody>
          <a:bodyPr wrap="none" anchor="ctr"/>
          <a:lstStyle/>
          <a:p>
            <a:endParaRPr lang="en-US"/>
          </a:p>
        </p:txBody>
      </p:sp>
      <p:pic>
        <p:nvPicPr>
          <p:cNvPr id="11285" name="Picture 20"/>
          <p:cNvPicPr>
            <a:picLocks noChangeAspect="1" noChangeArrowheads="1"/>
          </p:cNvPicPr>
          <p:nvPr/>
        </p:nvPicPr>
        <p:blipFill>
          <a:blip r:embed="rId10" cstate="print"/>
          <a:srcRect/>
          <a:stretch>
            <a:fillRect/>
          </a:stretch>
        </p:blipFill>
        <p:spPr bwMode="auto">
          <a:xfrm>
            <a:off x="2190750" y="1295400"/>
            <a:ext cx="1058863" cy="1447800"/>
          </a:xfrm>
          <a:prstGeom prst="rect">
            <a:avLst/>
          </a:prstGeom>
          <a:noFill/>
          <a:ln w="76200" algn="ctr">
            <a:noFill/>
            <a:miter lim="800000"/>
            <a:headEnd/>
            <a:tailEnd/>
          </a:ln>
        </p:spPr>
      </p:pic>
      <p:sp>
        <p:nvSpPr>
          <p:cNvPr id="11286" name="AutoShape 21"/>
          <p:cNvSpPr>
            <a:spLocks noChangeArrowheads="1"/>
          </p:cNvSpPr>
          <p:nvPr/>
        </p:nvSpPr>
        <p:spPr bwMode="auto">
          <a:xfrm rot="10800000" flipH="1">
            <a:off x="3333750" y="1752600"/>
            <a:ext cx="304800" cy="152400"/>
          </a:xfrm>
          <a:prstGeom prst="rightArrow">
            <a:avLst>
              <a:gd name="adj1" fmla="val 50000"/>
              <a:gd name="adj2" fmla="val 50000"/>
            </a:avLst>
          </a:prstGeom>
          <a:solidFill>
            <a:schemeClr val="accent1"/>
          </a:solidFill>
          <a:ln w="76200" algn="ctr">
            <a:solidFill>
              <a:srgbClr val="00FF00"/>
            </a:solidFill>
            <a:miter lim="800000"/>
            <a:headEnd/>
            <a:tailEnd/>
          </a:ln>
        </p:spPr>
        <p:txBody>
          <a:bodyPr wrap="none" anchor="ctr"/>
          <a:lstStyle/>
          <a:p>
            <a:endParaRPr lang="en-US"/>
          </a:p>
        </p:txBody>
      </p:sp>
      <p:sp>
        <p:nvSpPr>
          <p:cNvPr id="11287" name="Text Box 22"/>
          <p:cNvSpPr txBox="1">
            <a:spLocks noChangeArrowheads="1"/>
          </p:cNvSpPr>
          <p:nvPr/>
        </p:nvSpPr>
        <p:spPr bwMode="auto">
          <a:xfrm>
            <a:off x="1985915" y="990600"/>
            <a:ext cx="1454245" cy="369332"/>
          </a:xfrm>
          <a:prstGeom prst="rect">
            <a:avLst/>
          </a:prstGeom>
          <a:noFill/>
          <a:ln w="76200" algn="ctr">
            <a:noFill/>
            <a:miter lim="800000"/>
            <a:headEnd/>
            <a:tailEnd/>
          </a:ln>
        </p:spPr>
        <p:txBody>
          <a:bodyPr wrap="none">
            <a:spAutoFit/>
          </a:bodyPr>
          <a:lstStyle/>
          <a:p>
            <a:r>
              <a:rPr lang="en-US" sz="1800" i="0" dirty="0" err="1">
                <a:latin typeface="+mn-lt"/>
              </a:rPr>
              <a:t>Microturbine</a:t>
            </a:r>
            <a:endParaRPr lang="en-US" sz="1800" i="0" dirty="0">
              <a:latin typeface="+mn-lt"/>
            </a:endParaRPr>
          </a:p>
        </p:txBody>
      </p:sp>
      <p:pic>
        <p:nvPicPr>
          <p:cNvPr id="11288" name="Picture 23"/>
          <p:cNvPicPr>
            <a:picLocks noChangeAspect="1" noChangeArrowheads="1"/>
          </p:cNvPicPr>
          <p:nvPr/>
        </p:nvPicPr>
        <p:blipFill>
          <a:blip r:embed="rId11" cstate="print"/>
          <a:srcRect/>
          <a:stretch>
            <a:fillRect/>
          </a:stretch>
        </p:blipFill>
        <p:spPr bwMode="auto">
          <a:xfrm>
            <a:off x="3843564" y="3352800"/>
            <a:ext cx="2266950" cy="838200"/>
          </a:xfrm>
          <a:prstGeom prst="rect">
            <a:avLst/>
          </a:prstGeom>
          <a:noFill/>
          <a:ln w="76200" algn="ctr">
            <a:noFill/>
            <a:miter lim="800000"/>
            <a:headEnd/>
            <a:tailEnd/>
          </a:ln>
        </p:spPr>
      </p:pic>
      <p:sp>
        <p:nvSpPr>
          <p:cNvPr id="28" name="AutoShape 8"/>
          <p:cNvSpPr>
            <a:spLocks noChangeArrowheads="1"/>
          </p:cNvSpPr>
          <p:nvPr/>
        </p:nvSpPr>
        <p:spPr bwMode="auto">
          <a:xfrm>
            <a:off x="6529614" y="3657600"/>
            <a:ext cx="304800" cy="152400"/>
          </a:xfrm>
          <a:prstGeom prst="rightArrow">
            <a:avLst>
              <a:gd name="adj1" fmla="val 50000"/>
              <a:gd name="adj2" fmla="val 50000"/>
            </a:avLst>
          </a:prstGeom>
          <a:solidFill>
            <a:schemeClr val="accent1"/>
          </a:solidFill>
          <a:ln w="76200" algn="ctr">
            <a:solidFill>
              <a:srgbClr val="FFFF00"/>
            </a:solidFill>
            <a:miter lim="800000"/>
            <a:headEnd/>
            <a:tailEnd/>
          </a:ln>
        </p:spPr>
        <p:txBody>
          <a:bodyPr wrap="none" anchor="ctr"/>
          <a:lstStyle/>
          <a:p>
            <a:endParaRPr lang="en-US"/>
          </a:p>
        </p:txBody>
      </p:sp>
      <p:sp>
        <p:nvSpPr>
          <p:cNvPr id="29" name="AutoShape 9"/>
          <p:cNvSpPr>
            <a:spLocks noChangeArrowheads="1"/>
          </p:cNvSpPr>
          <p:nvPr/>
        </p:nvSpPr>
        <p:spPr bwMode="auto">
          <a:xfrm flipH="1">
            <a:off x="2948214" y="3657600"/>
            <a:ext cx="304800" cy="152400"/>
          </a:xfrm>
          <a:prstGeom prst="rightArrow">
            <a:avLst>
              <a:gd name="adj1" fmla="val 50000"/>
              <a:gd name="adj2" fmla="val 50000"/>
            </a:avLst>
          </a:prstGeom>
          <a:solidFill>
            <a:schemeClr val="accent1"/>
          </a:solidFill>
          <a:ln w="76200" algn="ctr">
            <a:solidFill>
              <a:srgbClr val="FFFF00"/>
            </a:solidFill>
            <a:miter lim="800000"/>
            <a:headEnd/>
            <a:tailEnd/>
          </a:ln>
        </p:spPr>
        <p:txBody>
          <a:bodyPr wrap="none" anchor="ctr"/>
          <a:lstStyle/>
          <a:p>
            <a:endParaRPr lang="en-US"/>
          </a:p>
        </p:txBody>
      </p:sp>
      <p:sp>
        <p:nvSpPr>
          <p:cNvPr id="30" name="AutoShape 10"/>
          <p:cNvSpPr>
            <a:spLocks noChangeArrowheads="1"/>
          </p:cNvSpPr>
          <p:nvPr/>
        </p:nvSpPr>
        <p:spPr bwMode="auto">
          <a:xfrm rot="5400000">
            <a:off x="4853214" y="4572000"/>
            <a:ext cx="304800" cy="152400"/>
          </a:xfrm>
          <a:prstGeom prst="rightArrow">
            <a:avLst>
              <a:gd name="adj1" fmla="val 50000"/>
              <a:gd name="adj2" fmla="val 50000"/>
            </a:avLst>
          </a:prstGeom>
          <a:solidFill>
            <a:schemeClr val="accent1"/>
          </a:solidFill>
          <a:ln w="76200" algn="ctr">
            <a:solidFill>
              <a:srgbClr val="FFFF00"/>
            </a:solidFill>
            <a:miter lim="800000"/>
            <a:headEnd/>
            <a:tailEnd/>
          </a:ln>
        </p:spPr>
        <p:txBody>
          <a:bodyPr wrap="none" anchor="ctr"/>
          <a:lstStyle/>
          <a:p>
            <a:endParaRPr lang="en-US"/>
          </a:p>
        </p:txBody>
      </p:sp>
      <p:sp>
        <p:nvSpPr>
          <p:cNvPr id="31" name="AutoShape 11"/>
          <p:cNvSpPr>
            <a:spLocks noChangeArrowheads="1"/>
          </p:cNvSpPr>
          <p:nvPr/>
        </p:nvSpPr>
        <p:spPr bwMode="auto">
          <a:xfrm rot="-5400000">
            <a:off x="4853214" y="2819400"/>
            <a:ext cx="304800" cy="152400"/>
          </a:xfrm>
          <a:prstGeom prst="rightArrow">
            <a:avLst>
              <a:gd name="adj1" fmla="val 50000"/>
              <a:gd name="adj2" fmla="val 50000"/>
            </a:avLst>
          </a:prstGeom>
          <a:solidFill>
            <a:schemeClr val="accent1"/>
          </a:solidFill>
          <a:ln w="76200" algn="ctr">
            <a:solidFill>
              <a:srgbClr val="FFFF00"/>
            </a:solidFill>
            <a:miter lim="800000"/>
            <a:headEnd/>
            <a:tailEnd/>
          </a:ln>
        </p:spPr>
        <p:txBody>
          <a:bodyPr wrap="none" anchor="ctr"/>
          <a:lstStyle/>
          <a:p>
            <a:endParaRPr lang="en-US"/>
          </a:p>
        </p:txBody>
      </p:sp>
    </p:spTree>
    <p:extLst>
      <p:ext uri="{BB962C8B-B14F-4D97-AF65-F5344CB8AC3E}">
        <p14:creationId xmlns:p14="http://schemas.microsoft.com/office/powerpoint/2010/main" val="7520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84"/>
                                        </p:tgtEl>
                                        <p:attrNameLst>
                                          <p:attrName>style.visibility</p:attrName>
                                        </p:attrNameLst>
                                      </p:cBhvr>
                                      <p:to>
                                        <p:strVal val="visible"/>
                                      </p:to>
                                    </p:set>
                                    <p:anim calcmode="lin" valueType="num">
                                      <p:cBhvr>
                                        <p:cTn id="7" dur="1000" fill="hold"/>
                                        <p:tgtEl>
                                          <p:spTgt spid="11284"/>
                                        </p:tgtEl>
                                        <p:attrNameLst>
                                          <p:attrName>ppt_w</p:attrName>
                                        </p:attrNameLst>
                                      </p:cBhvr>
                                      <p:tavLst>
                                        <p:tav tm="0">
                                          <p:val>
                                            <p:strVal val="#ppt_w*0.70"/>
                                          </p:val>
                                        </p:tav>
                                        <p:tav tm="100000">
                                          <p:val>
                                            <p:strVal val="#ppt_w"/>
                                          </p:val>
                                        </p:tav>
                                      </p:tavLst>
                                    </p:anim>
                                    <p:anim calcmode="lin" valueType="num">
                                      <p:cBhvr>
                                        <p:cTn id="8" dur="1000" fill="hold"/>
                                        <p:tgtEl>
                                          <p:spTgt spid="11284"/>
                                        </p:tgtEl>
                                        <p:attrNameLst>
                                          <p:attrName>ppt_h</p:attrName>
                                        </p:attrNameLst>
                                      </p:cBhvr>
                                      <p:tavLst>
                                        <p:tav tm="0">
                                          <p:val>
                                            <p:strVal val="#ppt_h"/>
                                          </p:val>
                                        </p:tav>
                                        <p:tav tm="100000">
                                          <p:val>
                                            <p:strVal val="#ppt_h"/>
                                          </p:val>
                                        </p:tav>
                                      </p:tavLst>
                                    </p:anim>
                                    <p:animEffect transition="in" filter="fade">
                                      <p:cBhvr>
                                        <p:cTn id="9" dur="1000"/>
                                        <p:tgtEl>
                                          <p:spTgt spid="11284"/>
                                        </p:tgtEl>
                                      </p:cBhvr>
                                    </p:animEffect>
                                  </p:childTnLst>
                                </p:cTn>
                              </p:par>
                              <p:par>
                                <p:cTn id="10" presetID="55" presetClass="entr" presetSubtype="0" fill="hold" nodeType="withEffect">
                                  <p:stCondLst>
                                    <p:cond delay="0"/>
                                  </p:stCondLst>
                                  <p:childTnLst>
                                    <p:set>
                                      <p:cBhvr>
                                        <p:cTn id="11" dur="1" fill="hold">
                                          <p:stCondLst>
                                            <p:cond delay="0"/>
                                          </p:stCondLst>
                                        </p:cTn>
                                        <p:tgtEl>
                                          <p:spTgt spid="11282"/>
                                        </p:tgtEl>
                                        <p:attrNameLst>
                                          <p:attrName>style.visibility</p:attrName>
                                        </p:attrNameLst>
                                      </p:cBhvr>
                                      <p:to>
                                        <p:strVal val="visible"/>
                                      </p:to>
                                    </p:set>
                                    <p:anim calcmode="lin" valueType="num">
                                      <p:cBhvr>
                                        <p:cTn id="12" dur="1000" fill="hold"/>
                                        <p:tgtEl>
                                          <p:spTgt spid="11282"/>
                                        </p:tgtEl>
                                        <p:attrNameLst>
                                          <p:attrName>ppt_w</p:attrName>
                                        </p:attrNameLst>
                                      </p:cBhvr>
                                      <p:tavLst>
                                        <p:tav tm="0">
                                          <p:val>
                                            <p:strVal val="#ppt_w*0.70"/>
                                          </p:val>
                                        </p:tav>
                                        <p:tav tm="100000">
                                          <p:val>
                                            <p:strVal val="#ppt_w"/>
                                          </p:val>
                                        </p:tav>
                                      </p:tavLst>
                                    </p:anim>
                                    <p:anim calcmode="lin" valueType="num">
                                      <p:cBhvr>
                                        <p:cTn id="13" dur="1000" fill="hold"/>
                                        <p:tgtEl>
                                          <p:spTgt spid="11282"/>
                                        </p:tgtEl>
                                        <p:attrNameLst>
                                          <p:attrName>ppt_h</p:attrName>
                                        </p:attrNameLst>
                                      </p:cBhvr>
                                      <p:tavLst>
                                        <p:tav tm="0">
                                          <p:val>
                                            <p:strVal val="#ppt_h"/>
                                          </p:val>
                                        </p:tav>
                                        <p:tav tm="100000">
                                          <p:val>
                                            <p:strVal val="#ppt_h"/>
                                          </p:val>
                                        </p:tav>
                                      </p:tavLst>
                                    </p:anim>
                                    <p:animEffect transition="in" filter="fade">
                                      <p:cBhvr>
                                        <p:cTn id="14" dur="1000"/>
                                        <p:tgtEl>
                                          <p:spTgt spid="1128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283"/>
                                        </p:tgtEl>
                                        <p:attrNameLst>
                                          <p:attrName>style.visibility</p:attrName>
                                        </p:attrNameLst>
                                      </p:cBhvr>
                                      <p:to>
                                        <p:strVal val="visible"/>
                                      </p:to>
                                    </p:set>
                                    <p:anim calcmode="lin" valueType="num">
                                      <p:cBhvr>
                                        <p:cTn id="17" dur="1000" fill="hold"/>
                                        <p:tgtEl>
                                          <p:spTgt spid="11283"/>
                                        </p:tgtEl>
                                        <p:attrNameLst>
                                          <p:attrName>ppt_w</p:attrName>
                                        </p:attrNameLst>
                                      </p:cBhvr>
                                      <p:tavLst>
                                        <p:tav tm="0">
                                          <p:val>
                                            <p:strVal val="#ppt_w*0.70"/>
                                          </p:val>
                                        </p:tav>
                                        <p:tav tm="100000">
                                          <p:val>
                                            <p:strVal val="#ppt_w"/>
                                          </p:val>
                                        </p:tav>
                                      </p:tavLst>
                                    </p:anim>
                                    <p:anim calcmode="lin" valueType="num">
                                      <p:cBhvr>
                                        <p:cTn id="18" dur="1000" fill="hold"/>
                                        <p:tgtEl>
                                          <p:spTgt spid="11283"/>
                                        </p:tgtEl>
                                        <p:attrNameLst>
                                          <p:attrName>ppt_h</p:attrName>
                                        </p:attrNameLst>
                                      </p:cBhvr>
                                      <p:tavLst>
                                        <p:tav tm="0">
                                          <p:val>
                                            <p:strVal val="#ppt_h"/>
                                          </p:val>
                                        </p:tav>
                                        <p:tav tm="100000">
                                          <p:val>
                                            <p:strVal val="#ppt_h"/>
                                          </p:val>
                                        </p:tav>
                                      </p:tavLst>
                                    </p:anim>
                                    <p:animEffect transition="in" filter="fade">
                                      <p:cBhvr>
                                        <p:cTn id="19" dur="1000"/>
                                        <p:tgtEl>
                                          <p:spTgt spid="11283"/>
                                        </p:tgtEl>
                                      </p:cBhvr>
                                    </p:animEffect>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11285"/>
                                        </p:tgtEl>
                                        <p:attrNameLst>
                                          <p:attrName>style.visibility</p:attrName>
                                        </p:attrNameLst>
                                      </p:cBhvr>
                                      <p:to>
                                        <p:strVal val="visible"/>
                                      </p:to>
                                    </p:set>
                                    <p:anim calcmode="lin" valueType="num">
                                      <p:cBhvr>
                                        <p:cTn id="23" dur="1000" fill="hold"/>
                                        <p:tgtEl>
                                          <p:spTgt spid="11285"/>
                                        </p:tgtEl>
                                        <p:attrNameLst>
                                          <p:attrName>ppt_w</p:attrName>
                                        </p:attrNameLst>
                                      </p:cBhvr>
                                      <p:tavLst>
                                        <p:tav tm="0">
                                          <p:val>
                                            <p:strVal val="#ppt_w*0.70"/>
                                          </p:val>
                                        </p:tav>
                                        <p:tav tm="100000">
                                          <p:val>
                                            <p:strVal val="#ppt_w"/>
                                          </p:val>
                                        </p:tav>
                                      </p:tavLst>
                                    </p:anim>
                                    <p:anim calcmode="lin" valueType="num">
                                      <p:cBhvr>
                                        <p:cTn id="24" dur="1000" fill="hold"/>
                                        <p:tgtEl>
                                          <p:spTgt spid="11285"/>
                                        </p:tgtEl>
                                        <p:attrNameLst>
                                          <p:attrName>ppt_h</p:attrName>
                                        </p:attrNameLst>
                                      </p:cBhvr>
                                      <p:tavLst>
                                        <p:tav tm="0">
                                          <p:val>
                                            <p:strVal val="#ppt_h"/>
                                          </p:val>
                                        </p:tav>
                                        <p:tav tm="100000">
                                          <p:val>
                                            <p:strVal val="#ppt_h"/>
                                          </p:val>
                                        </p:tav>
                                      </p:tavLst>
                                    </p:anim>
                                    <p:animEffect transition="in" filter="fade">
                                      <p:cBhvr>
                                        <p:cTn id="25" dur="1000"/>
                                        <p:tgtEl>
                                          <p:spTgt spid="11285"/>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1287"/>
                                        </p:tgtEl>
                                        <p:attrNameLst>
                                          <p:attrName>style.visibility</p:attrName>
                                        </p:attrNameLst>
                                      </p:cBhvr>
                                      <p:to>
                                        <p:strVal val="visible"/>
                                      </p:to>
                                    </p:set>
                                    <p:anim calcmode="lin" valueType="num">
                                      <p:cBhvr>
                                        <p:cTn id="28" dur="1000" fill="hold"/>
                                        <p:tgtEl>
                                          <p:spTgt spid="11287"/>
                                        </p:tgtEl>
                                        <p:attrNameLst>
                                          <p:attrName>ppt_w</p:attrName>
                                        </p:attrNameLst>
                                      </p:cBhvr>
                                      <p:tavLst>
                                        <p:tav tm="0">
                                          <p:val>
                                            <p:strVal val="#ppt_w*0.70"/>
                                          </p:val>
                                        </p:tav>
                                        <p:tav tm="100000">
                                          <p:val>
                                            <p:strVal val="#ppt_w"/>
                                          </p:val>
                                        </p:tav>
                                      </p:tavLst>
                                    </p:anim>
                                    <p:anim calcmode="lin" valueType="num">
                                      <p:cBhvr>
                                        <p:cTn id="29" dur="1000" fill="hold"/>
                                        <p:tgtEl>
                                          <p:spTgt spid="11287"/>
                                        </p:tgtEl>
                                        <p:attrNameLst>
                                          <p:attrName>ppt_h</p:attrName>
                                        </p:attrNameLst>
                                      </p:cBhvr>
                                      <p:tavLst>
                                        <p:tav tm="0">
                                          <p:val>
                                            <p:strVal val="#ppt_h"/>
                                          </p:val>
                                        </p:tav>
                                        <p:tav tm="100000">
                                          <p:val>
                                            <p:strVal val="#ppt_h"/>
                                          </p:val>
                                        </p:tav>
                                      </p:tavLst>
                                    </p:anim>
                                    <p:animEffect transition="in" filter="fade">
                                      <p:cBhvr>
                                        <p:cTn id="30" dur="1000"/>
                                        <p:tgtEl>
                                          <p:spTgt spid="1128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1286"/>
                                        </p:tgtEl>
                                        <p:attrNameLst>
                                          <p:attrName>style.visibility</p:attrName>
                                        </p:attrNameLst>
                                      </p:cBhvr>
                                      <p:to>
                                        <p:strVal val="visible"/>
                                      </p:to>
                                    </p:set>
                                    <p:anim calcmode="lin" valueType="num">
                                      <p:cBhvr>
                                        <p:cTn id="33" dur="1000" fill="hold"/>
                                        <p:tgtEl>
                                          <p:spTgt spid="11286"/>
                                        </p:tgtEl>
                                        <p:attrNameLst>
                                          <p:attrName>ppt_w</p:attrName>
                                        </p:attrNameLst>
                                      </p:cBhvr>
                                      <p:tavLst>
                                        <p:tav tm="0">
                                          <p:val>
                                            <p:strVal val="#ppt_w*0.70"/>
                                          </p:val>
                                        </p:tav>
                                        <p:tav tm="100000">
                                          <p:val>
                                            <p:strVal val="#ppt_w"/>
                                          </p:val>
                                        </p:tav>
                                      </p:tavLst>
                                    </p:anim>
                                    <p:anim calcmode="lin" valueType="num">
                                      <p:cBhvr>
                                        <p:cTn id="34" dur="1000" fill="hold"/>
                                        <p:tgtEl>
                                          <p:spTgt spid="11286"/>
                                        </p:tgtEl>
                                        <p:attrNameLst>
                                          <p:attrName>ppt_h</p:attrName>
                                        </p:attrNameLst>
                                      </p:cBhvr>
                                      <p:tavLst>
                                        <p:tav tm="0">
                                          <p:val>
                                            <p:strVal val="#ppt_h"/>
                                          </p:val>
                                        </p:tav>
                                        <p:tav tm="100000">
                                          <p:val>
                                            <p:strVal val="#ppt_h"/>
                                          </p:val>
                                        </p:tav>
                                      </p:tavLst>
                                    </p:anim>
                                    <p:animEffect transition="in" filter="fade">
                                      <p:cBhvr>
                                        <p:cTn id="35" dur="1000"/>
                                        <p:tgtEl>
                                          <p:spTgt spid="11286"/>
                                        </p:tgtEl>
                                      </p:cBhvr>
                                    </p:animEffect>
                                  </p:childTnLst>
                                </p:cTn>
                              </p:par>
                            </p:childTnLst>
                          </p:cTn>
                        </p:par>
                        <p:par>
                          <p:cTn id="36" fill="hold">
                            <p:stCondLst>
                              <p:cond delay="2000"/>
                            </p:stCondLst>
                            <p:childTnLst>
                              <p:par>
                                <p:cTn id="37" presetID="55" presetClass="entr" presetSubtype="0" fill="hold" grpId="0" nodeType="afterEffect">
                                  <p:stCondLst>
                                    <p:cond delay="0"/>
                                  </p:stCondLst>
                                  <p:childTnLst>
                                    <p:set>
                                      <p:cBhvr>
                                        <p:cTn id="38" dur="1" fill="hold">
                                          <p:stCondLst>
                                            <p:cond delay="0"/>
                                          </p:stCondLst>
                                        </p:cTn>
                                        <p:tgtEl>
                                          <p:spTgt spid="11278"/>
                                        </p:tgtEl>
                                        <p:attrNameLst>
                                          <p:attrName>style.visibility</p:attrName>
                                        </p:attrNameLst>
                                      </p:cBhvr>
                                      <p:to>
                                        <p:strVal val="visible"/>
                                      </p:to>
                                    </p:set>
                                    <p:anim calcmode="lin" valueType="num">
                                      <p:cBhvr>
                                        <p:cTn id="39" dur="1000" fill="hold"/>
                                        <p:tgtEl>
                                          <p:spTgt spid="11278"/>
                                        </p:tgtEl>
                                        <p:attrNameLst>
                                          <p:attrName>ppt_w</p:attrName>
                                        </p:attrNameLst>
                                      </p:cBhvr>
                                      <p:tavLst>
                                        <p:tav tm="0">
                                          <p:val>
                                            <p:strVal val="#ppt_w*0.70"/>
                                          </p:val>
                                        </p:tav>
                                        <p:tav tm="100000">
                                          <p:val>
                                            <p:strVal val="#ppt_w"/>
                                          </p:val>
                                        </p:tav>
                                      </p:tavLst>
                                    </p:anim>
                                    <p:anim calcmode="lin" valueType="num">
                                      <p:cBhvr>
                                        <p:cTn id="40" dur="1000" fill="hold"/>
                                        <p:tgtEl>
                                          <p:spTgt spid="11278"/>
                                        </p:tgtEl>
                                        <p:attrNameLst>
                                          <p:attrName>ppt_h</p:attrName>
                                        </p:attrNameLst>
                                      </p:cBhvr>
                                      <p:tavLst>
                                        <p:tav tm="0">
                                          <p:val>
                                            <p:strVal val="#ppt_h"/>
                                          </p:val>
                                        </p:tav>
                                        <p:tav tm="100000">
                                          <p:val>
                                            <p:strVal val="#ppt_h"/>
                                          </p:val>
                                        </p:tav>
                                      </p:tavLst>
                                    </p:anim>
                                    <p:animEffect transition="in" filter="fade">
                                      <p:cBhvr>
                                        <p:cTn id="41" dur="1000"/>
                                        <p:tgtEl>
                                          <p:spTgt spid="11278"/>
                                        </p:tgtEl>
                                      </p:cBhvr>
                                    </p:animEffect>
                                  </p:childTnLst>
                                </p:cTn>
                              </p:par>
                              <p:par>
                                <p:cTn id="42" presetID="55" presetClass="entr" presetSubtype="0" fill="hold" nodeType="withEffect">
                                  <p:stCondLst>
                                    <p:cond delay="0"/>
                                  </p:stCondLst>
                                  <p:childTnLst>
                                    <p:set>
                                      <p:cBhvr>
                                        <p:cTn id="43" dur="1" fill="hold">
                                          <p:stCondLst>
                                            <p:cond delay="0"/>
                                          </p:stCondLst>
                                        </p:cTn>
                                        <p:tgtEl>
                                          <p:spTgt spid="11276"/>
                                        </p:tgtEl>
                                        <p:attrNameLst>
                                          <p:attrName>style.visibility</p:attrName>
                                        </p:attrNameLst>
                                      </p:cBhvr>
                                      <p:to>
                                        <p:strVal val="visible"/>
                                      </p:to>
                                    </p:set>
                                    <p:anim calcmode="lin" valueType="num">
                                      <p:cBhvr>
                                        <p:cTn id="44" dur="1000" fill="hold"/>
                                        <p:tgtEl>
                                          <p:spTgt spid="11276"/>
                                        </p:tgtEl>
                                        <p:attrNameLst>
                                          <p:attrName>ppt_w</p:attrName>
                                        </p:attrNameLst>
                                      </p:cBhvr>
                                      <p:tavLst>
                                        <p:tav tm="0">
                                          <p:val>
                                            <p:strVal val="#ppt_w*0.70"/>
                                          </p:val>
                                        </p:tav>
                                        <p:tav tm="100000">
                                          <p:val>
                                            <p:strVal val="#ppt_w"/>
                                          </p:val>
                                        </p:tav>
                                      </p:tavLst>
                                    </p:anim>
                                    <p:anim calcmode="lin" valueType="num">
                                      <p:cBhvr>
                                        <p:cTn id="45" dur="1000" fill="hold"/>
                                        <p:tgtEl>
                                          <p:spTgt spid="11276"/>
                                        </p:tgtEl>
                                        <p:attrNameLst>
                                          <p:attrName>ppt_h</p:attrName>
                                        </p:attrNameLst>
                                      </p:cBhvr>
                                      <p:tavLst>
                                        <p:tav tm="0">
                                          <p:val>
                                            <p:strVal val="#ppt_h"/>
                                          </p:val>
                                        </p:tav>
                                        <p:tav tm="100000">
                                          <p:val>
                                            <p:strVal val="#ppt_h"/>
                                          </p:val>
                                        </p:tav>
                                      </p:tavLst>
                                    </p:anim>
                                    <p:animEffect transition="in" filter="fade">
                                      <p:cBhvr>
                                        <p:cTn id="46" dur="1000"/>
                                        <p:tgtEl>
                                          <p:spTgt spid="11276"/>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1277"/>
                                        </p:tgtEl>
                                        <p:attrNameLst>
                                          <p:attrName>style.visibility</p:attrName>
                                        </p:attrNameLst>
                                      </p:cBhvr>
                                      <p:to>
                                        <p:strVal val="visible"/>
                                      </p:to>
                                    </p:set>
                                    <p:anim calcmode="lin" valueType="num">
                                      <p:cBhvr>
                                        <p:cTn id="49" dur="1000" fill="hold"/>
                                        <p:tgtEl>
                                          <p:spTgt spid="11277"/>
                                        </p:tgtEl>
                                        <p:attrNameLst>
                                          <p:attrName>ppt_w</p:attrName>
                                        </p:attrNameLst>
                                      </p:cBhvr>
                                      <p:tavLst>
                                        <p:tav tm="0">
                                          <p:val>
                                            <p:strVal val="#ppt_w*0.70"/>
                                          </p:val>
                                        </p:tav>
                                        <p:tav tm="100000">
                                          <p:val>
                                            <p:strVal val="#ppt_w"/>
                                          </p:val>
                                        </p:tav>
                                      </p:tavLst>
                                    </p:anim>
                                    <p:anim calcmode="lin" valueType="num">
                                      <p:cBhvr>
                                        <p:cTn id="50" dur="1000" fill="hold"/>
                                        <p:tgtEl>
                                          <p:spTgt spid="11277"/>
                                        </p:tgtEl>
                                        <p:attrNameLst>
                                          <p:attrName>ppt_h</p:attrName>
                                        </p:attrNameLst>
                                      </p:cBhvr>
                                      <p:tavLst>
                                        <p:tav tm="0">
                                          <p:val>
                                            <p:strVal val="#ppt_h"/>
                                          </p:val>
                                        </p:tav>
                                        <p:tav tm="100000">
                                          <p:val>
                                            <p:strVal val="#ppt_h"/>
                                          </p:val>
                                        </p:tav>
                                      </p:tavLst>
                                    </p:anim>
                                    <p:animEffect transition="in" filter="fade">
                                      <p:cBhvr>
                                        <p:cTn id="51" dur="1000"/>
                                        <p:tgtEl>
                                          <p:spTgt spid="11277"/>
                                        </p:tgtEl>
                                      </p:cBhvr>
                                    </p:animEffect>
                                  </p:childTnLst>
                                </p:cTn>
                              </p:par>
                            </p:childTnLst>
                          </p:cTn>
                        </p:par>
                        <p:par>
                          <p:cTn id="52" fill="hold">
                            <p:stCondLst>
                              <p:cond delay="3000"/>
                            </p:stCondLst>
                            <p:childTnLst>
                              <p:par>
                                <p:cTn id="53" presetID="55" presetClass="entr" presetSubtype="0" fill="hold" grpId="0" nodeType="afterEffect">
                                  <p:stCondLst>
                                    <p:cond delay="0"/>
                                  </p:stCondLst>
                                  <p:childTnLst>
                                    <p:set>
                                      <p:cBhvr>
                                        <p:cTn id="54" dur="1" fill="hold">
                                          <p:stCondLst>
                                            <p:cond delay="0"/>
                                          </p:stCondLst>
                                        </p:cTn>
                                        <p:tgtEl>
                                          <p:spTgt spid="11281"/>
                                        </p:tgtEl>
                                        <p:attrNameLst>
                                          <p:attrName>style.visibility</p:attrName>
                                        </p:attrNameLst>
                                      </p:cBhvr>
                                      <p:to>
                                        <p:strVal val="visible"/>
                                      </p:to>
                                    </p:set>
                                    <p:anim calcmode="lin" valueType="num">
                                      <p:cBhvr>
                                        <p:cTn id="55" dur="1000" fill="hold"/>
                                        <p:tgtEl>
                                          <p:spTgt spid="11281"/>
                                        </p:tgtEl>
                                        <p:attrNameLst>
                                          <p:attrName>ppt_w</p:attrName>
                                        </p:attrNameLst>
                                      </p:cBhvr>
                                      <p:tavLst>
                                        <p:tav tm="0">
                                          <p:val>
                                            <p:strVal val="#ppt_w*0.70"/>
                                          </p:val>
                                        </p:tav>
                                        <p:tav tm="100000">
                                          <p:val>
                                            <p:strVal val="#ppt_w"/>
                                          </p:val>
                                        </p:tav>
                                      </p:tavLst>
                                    </p:anim>
                                    <p:anim calcmode="lin" valueType="num">
                                      <p:cBhvr>
                                        <p:cTn id="56" dur="1000" fill="hold"/>
                                        <p:tgtEl>
                                          <p:spTgt spid="11281"/>
                                        </p:tgtEl>
                                        <p:attrNameLst>
                                          <p:attrName>ppt_h</p:attrName>
                                        </p:attrNameLst>
                                      </p:cBhvr>
                                      <p:tavLst>
                                        <p:tav tm="0">
                                          <p:val>
                                            <p:strVal val="#ppt_h"/>
                                          </p:val>
                                        </p:tav>
                                        <p:tav tm="100000">
                                          <p:val>
                                            <p:strVal val="#ppt_h"/>
                                          </p:val>
                                        </p:tav>
                                      </p:tavLst>
                                    </p:anim>
                                    <p:animEffect transition="in" filter="fade">
                                      <p:cBhvr>
                                        <p:cTn id="57" dur="1000"/>
                                        <p:tgtEl>
                                          <p:spTgt spid="11281"/>
                                        </p:tgtEl>
                                      </p:cBhvr>
                                    </p:animEffect>
                                  </p:childTnLst>
                                </p:cTn>
                              </p:par>
                              <p:par>
                                <p:cTn id="58" presetID="55" presetClass="entr" presetSubtype="0" fill="hold" nodeType="withEffect">
                                  <p:stCondLst>
                                    <p:cond delay="0"/>
                                  </p:stCondLst>
                                  <p:childTnLst>
                                    <p:set>
                                      <p:cBhvr>
                                        <p:cTn id="59" dur="1" fill="hold">
                                          <p:stCondLst>
                                            <p:cond delay="0"/>
                                          </p:stCondLst>
                                        </p:cTn>
                                        <p:tgtEl>
                                          <p:spTgt spid="11279"/>
                                        </p:tgtEl>
                                        <p:attrNameLst>
                                          <p:attrName>style.visibility</p:attrName>
                                        </p:attrNameLst>
                                      </p:cBhvr>
                                      <p:to>
                                        <p:strVal val="visible"/>
                                      </p:to>
                                    </p:set>
                                    <p:anim calcmode="lin" valueType="num">
                                      <p:cBhvr>
                                        <p:cTn id="60" dur="1000" fill="hold"/>
                                        <p:tgtEl>
                                          <p:spTgt spid="11279"/>
                                        </p:tgtEl>
                                        <p:attrNameLst>
                                          <p:attrName>ppt_w</p:attrName>
                                        </p:attrNameLst>
                                      </p:cBhvr>
                                      <p:tavLst>
                                        <p:tav tm="0">
                                          <p:val>
                                            <p:strVal val="#ppt_w*0.70"/>
                                          </p:val>
                                        </p:tav>
                                        <p:tav tm="100000">
                                          <p:val>
                                            <p:strVal val="#ppt_w"/>
                                          </p:val>
                                        </p:tav>
                                      </p:tavLst>
                                    </p:anim>
                                    <p:anim calcmode="lin" valueType="num">
                                      <p:cBhvr>
                                        <p:cTn id="61" dur="1000" fill="hold"/>
                                        <p:tgtEl>
                                          <p:spTgt spid="11279"/>
                                        </p:tgtEl>
                                        <p:attrNameLst>
                                          <p:attrName>ppt_h</p:attrName>
                                        </p:attrNameLst>
                                      </p:cBhvr>
                                      <p:tavLst>
                                        <p:tav tm="0">
                                          <p:val>
                                            <p:strVal val="#ppt_h"/>
                                          </p:val>
                                        </p:tav>
                                        <p:tav tm="100000">
                                          <p:val>
                                            <p:strVal val="#ppt_h"/>
                                          </p:val>
                                        </p:tav>
                                      </p:tavLst>
                                    </p:anim>
                                    <p:animEffect transition="in" filter="fade">
                                      <p:cBhvr>
                                        <p:cTn id="62" dur="1000"/>
                                        <p:tgtEl>
                                          <p:spTgt spid="11279"/>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11280"/>
                                        </p:tgtEl>
                                        <p:attrNameLst>
                                          <p:attrName>style.visibility</p:attrName>
                                        </p:attrNameLst>
                                      </p:cBhvr>
                                      <p:to>
                                        <p:strVal val="visible"/>
                                      </p:to>
                                    </p:set>
                                    <p:anim calcmode="lin" valueType="num">
                                      <p:cBhvr>
                                        <p:cTn id="65" dur="1000" fill="hold"/>
                                        <p:tgtEl>
                                          <p:spTgt spid="11280"/>
                                        </p:tgtEl>
                                        <p:attrNameLst>
                                          <p:attrName>ppt_w</p:attrName>
                                        </p:attrNameLst>
                                      </p:cBhvr>
                                      <p:tavLst>
                                        <p:tav tm="0">
                                          <p:val>
                                            <p:strVal val="#ppt_w*0.70"/>
                                          </p:val>
                                        </p:tav>
                                        <p:tav tm="100000">
                                          <p:val>
                                            <p:strVal val="#ppt_w"/>
                                          </p:val>
                                        </p:tav>
                                      </p:tavLst>
                                    </p:anim>
                                    <p:anim calcmode="lin" valueType="num">
                                      <p:cBhvr>
                                        <p:cTn id="66" dur="1000" fill="hold"/>
                                        <p:tgtEl>
                                          <p:spTgt spid="11280"/>
                                        </p:tgtEl>
                                        <p:attrNameLst>
                                          <p:attrName>ppt_h</p:attrName>
                                        </p:attrNameLst>
                                      </p:cBhvr>
                                      <p:tavLst>
                                        <p:tav tm="0">
                                          <p:val>
                                            <p:strVal val="#ppt_h"/>
                                          </p:val>
                                        </p:tav>
                                        <p:tav tm="100000">
                                          <p:val>
                                            <p:strVal val="#ppt_h"/>
                                          </p:val>
                                        </p:tav>
                                      </p:tavLst>
                                    </p:anim>
                                    <p:animEffect transition="in" filter="fade">
                                      <p:cBhvr>
                                        <p:cTn id="67" dur="1000"/>
                                        <p:tgtEl>
                                          <p:spTgt spid="1128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hidden"/>
                                      </p:to>
                                    </p:set>
                                  </p:childTnLst>
                                </p:cTn>
                              </p:par>
                            </p:childTnLst>
                          </p:cTn>
                        </p:par>
                        <p:par>
                          <p:cTn id="78" fill="hold">
                            <p:stCondLst>
                              <p:cond delay="0"/>
                            </p:stCondLst>
                            <p:childTnLst>
                              <p:par>
                                <p:cTn id="79" presetID="55" presetClass="entr" presetSubtype="0" fill="hold" grpId="0" nodeType="afterEffect">
                                  <p:stCondLst>
                                    <p:cond delay="0"/>
                                  </p:stCondLst>
                                  <p:childTnLst>
                                    <p:set>
                                      <p:cBhvr>
                                        <p:cTn id="80" dur="1" fill="hold">
                                          <p:stCondLst>
                                            <p:cond delay="0"/>
                                          </p:stCondLst>
                                        </p:cTn>
                                        <p:tgtEl>
                                          <p:spTgt spid="11273"/>
                                        </p:tgtEl>
                                        <p:attrNameLst>
                                          <p:attrName>style.visibility</p:attrName>
                                        </p:attrNameLst>
                                      </p:cBhvr>
                                      <p:to>
                                        <p:strVal val="visible"/>
                                      </p:to>
                                    </p:set>
                                    <p:anim calcmode="lin" valueType="num">
                                      <p:cBhvr>
                                        <p:cTn id="81" dur="1000" fill="hold"/>
                                        <p:tgtEl>
                                          <p:spTgt spid="11273"/>
                                        </p:tgtEl>
                                        <p:attrNameLst>
                                          <p:attrName>ppt_w</p:attrName>
                                        </p:attrNameLst>
                                      </p:cBhvr>
                                      <p:tavLst>
                                        <p:tav tm="0">
                                          <p:val>
                                            <p:strVal val="#ppt_w*0.70"/>
                                          </p:val>
                                        </p:tav>
                                        <p:tav tm="100000">
                                          <p:val>
                                            <p:strVal val="#ppt_w"/>
                                          </p:val>
                                        </p:tav>
                                      </p:tavLst>
                                    </p:anim>
                                    <p:anim calcmode="lin" valueType="num">
                                      <p:cBhvr>
                                        <p:cTn id="82" dur="1000" fill="hold"/>
                                        <p:tgtEl>
                                          <p:spTgt spid="11273"/>
                                        </p:tgtEl>
                                        <p:attrNameLst>
                                          <p:attrName>ppt_h</p:attrName>
                                        </p:attrNameLst>
                                      </p:cBhvr>
                                      <p:tavLst>
                                        <p:tav tm="0">
                                          <p:val>
                                            <p:strVal val="#ppt_h"/>
                                          </p:val>
                                        </p:tav>
                                        <p:tav tm="100000">
                                          <p:val>
                                            <p:strVal val="#ppt_h"/>
                                          </p:val>
                                        </p:tav>
                                      </p:tavLst>
                                    </p:anim>
                                    <p:animEffect transition="in" filter="fade">
                                      <p:cBhvr>
                                        <p:cTn id="83" dur="1000"/>
                                        <p:tgtEl>
                                          <p:spTgt spid="11273"/>
                                        </p:tgtEl>
                                      </p:cBhvr>
                                    </p:animEffect>
                                  </p:childTnLst>
                                </p:cTn>
                              </p:par>
                              <p:par>
                                <p:cTn id="84" presetID="55" presetClass="entr" presetSubtype="0" fill="hold" grpId="0" nodeType="withEffect">
                                  <p:stCondLst>
                                    <p:cond delay="0"/>
                                  </p:stCondLst>
                                  <p:childTnLst>
                                    <p:set>
                                      <p:cBhvr>
                                        <p:cTn id="85" dur="1" fill="hold">
                                          <p:stCondLst>
                                            <p:cond delay="0"/>
                                          </p:stCondLst>
                                        </p:cTn>
                                        <p:tgtEl>
                                          <p:spTgt spid="11275"/>
                                        </p:tgtEl>
                                        <p:attrNameLst>
                                          <p:attrName>style.visibility</p:attrName>
                                        </p:attrNameLst>
                                      </p:cBhvr>
                                      <p:to>
                                        <p:strVal val="visible"/>
                                      </p:to>
                                    </p:set>
                                    <p:anim calcmode="lin" valueType="num">
                                      <p:cBhvr>
                                        <p:cTn id="86" dur="1000" fill="hold"/>
                                        <p:tgtEl>
                                          <p:spTgt spid="11275"/>
                                        </p:tgtEl>
                                        <p:attrNameLst>
                                          <p:attrName>ppt_w</p:attrName>
                                        </p:attrNameLst>
                                      </p:cBhvr>
                                      <p:tavLst>
                                        <p:tav tm="0">
                                          <p:val>
                                            <p:strVal val="#ppt_w*0.70"/>
                                          </p:val>
                                        </p:tav>
                                        <p:tav tm="100000">
                                          <p:val>
                                            <p:strVal val="#ppt_w"/>
                                          </p:val>
                                        </p:tav>
                                      </p:tavLst>
                                    </p:anim>
                                    <p:anim calcmode="lin" valueType="num">
                                      <p:cBhvr>
                                        <p:cTn id="87" dur="1000" fill="hold"/>
                                        <p:tgtEl>
                                          <p:spTgt spid="11275"/>
                                        </p:tgtEl>
                                        <p:attrNameLst>
                                          <p:attrName>ppt_h</p:attrName>
                                        </p:attrNameLst>
                                      </p:cBhvr>
                                      <p:tavLst>
                                        <p:tav tm="0">
                                          <p:val>
                                            <p:strVal val="#ppt_h"/>
                                          </p:val>
                                        </p:tav>
                                        <p:tav tm="100000">
                                          <p:val>
                                            <p:strVal val="#ppt_h"/>
                                          </p:val>
                                        </p:tav>
                                      </p:tavLst>
                                    </p:anim>
                                    <p:animEffect transition="in" filter="fade">
                                      <p:cBhvr>
                                        <p:cTn id="88" dur="1000"/>
                                        <p:tgtEl>
                                          <p:spTgt spid="11275"/>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11272"/>
                                        </p:tgtEl>
                                        <p:attrNameLst>
                                          <p:attrName>style.visibility</p:attrName>
                                        </p:attrNameLst>
                                      </p:cBhvr>
                                      <p:to>
                                        <p:strVal val="visible"/>
                                      </p:to>
                                    </p:set>
                                    <p:anim calcmode="lin" valueType="num">
                                      <p:cBhvr>
                                        <p:cTn id="91" dur="1000" fill="hold"/>
                                        <p:tgtEl>
                                          <p:spTgt spid="11272"/>
                                        </p:tgtEl>
                                        <p:attrNameLst>
                                          <p:attrName>ppt_w</p:attrName>
                                        </p:attrNameLst>
                                      </p:cBhvr>
                                      <p:tavLst>
                                        <p:tav tm="0">
                                          <p:val>
                                            <p:strVal val="#ppt_w*0.70"/>
                                          </p:val>
                                        </p:tav>
                                        <p:tav tm="100000">
                                          <p:val>
                                            <p:strVal val="#ppt_w"/>
                                          </p:val>
                                        </p:tav>
                                      </p:tavLst>
                                    </p:anim>
                                    <p:anim calcmode="lin" valueType="num">
                                      <p:cBhvr>
                                        <p:cTn id="92" dur="1000" fill="hold"/>
                                        <p:tgtEl>
                                          <p:spTgt spid="11272"/>
                                        </p:tgtEl>
                                        <p:attrNameLst>
                                          <p:attrName>ppt_h</p:attrName>
                                        </p:attrNameLst>
                                      </p:cBhvr>
                                      <p:tavLst>
                                        <p:tav tm="0">
                                          <p:val>
                                            <p:strVal val="#ppt_h"/>
                                          </p:val>
                                        </p:tav>
                                        <p:tav tm="100000">
                                          <p:val>
                                            <p:strVal val="#ppt_h"/>
                                          </p:val>
                                        </p:tav>
                                      </p:tavLst>
                                    </p:anim>
                                    <p:animEffect transition="in" filter="fade">
                                      <p:cBhvr>
                                        <p:cTn id="93" dur="1000"/>
                                        <p:tgtEl>
                                          <p:spTgt spid="11272"/>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11274"/>
                                        </p:tgtEl>
                                        <p:attrNameLst>
                                          <p:attrName>style.visibility</p:attrName>
                                        </p:attrNameLst>
                                      </p:cBhvr>
                                      <p:to>
                                        <p:strVal val="visible"/>
                                      </p:to>
                                    </p:set>
                                    <p:anim calcmode="lin" valueType="num">
                                      <p:cBhvr>
                                        <p:cTn id="96" dur="1000" fill="hold"/>
                                        <p:tgtEl>
                                          <p:spTgt spid="11274"/>
                                        </p:tgtEl>
                                        <p:attrNameLst>
                                          <p:attrName>ppt_w</p:attrName>
                                        </p:attrNameLst>
                                      </p:cBhvr>
                                      <p:tavLst>
                                        <p:tav tm="0">
                                          <p:val>
                                            <p:strVal val="#ppt_w*0.70"/>
                                          </p:val>
                                        </p:tav>
                                        <p:tav tm="100000">
                                          <p:val>
                                            <p:strVal val="#ppt_w"/>
                                          </p:val>
                                        </p:tav>
                                      </p:tavLst>
                                    </p:anim>
                                    <p:anim calcmode="lin" valueType="num">
                                      <p:cBhvr>
                                        <p:cTn id="97" dur="1000" fill="hold"/>
                                        <p:tgtEl>
                                          <p:spTgt spid="11274"/>
                                        </p:tgtEl>
                                        <p:attrNameLst>
                                          <p:attrName>ppt_h</p:attrName>
                                        </p:attrNameLst>
                                      </p:cBhvr>
                                      <p:tavLst>
                                        <p:tav tm="0">
                                          <p:val>
                                            <p:strVal val="#ppt_h"/>
                                          </p:val>
                                        </p:tav>
                                        <p:tav tm="100000">
                                          <p:val>
                                            <p:strVal val="#ppt_h"/>
                                          </p:val>
                                        </p:tav>
                                      </p:tavLst>
                                    </p:anim>
                                    <p:animEffect transition="in" filter="fade">
                                      <p:cBhvr>
                                        <p:cTn id="98" dur="1000"/>
                                        <p:tgtEl>
                                          <p:spTgt spid="11274"/>
                                        </p:tgtEl>
                                      </p:cBhvr>
                                    </p:animEffec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000"/>
                                        <p:tgtEl>
                                          <p:spTgt spid="27"/>
                                        </p:tgtEl>
                                      </p:cBhvr>
                                    </p:animEffect>
                                    <p:set>
                                      <p:cBhvr>
                                        <p:cTn id="102" dur="1" fill="hold">
                                          <p:stCondLst>
                                            <p:cond delay="1999"/>
                                          </p:stCondLst>
                                        </p:cTn>
                                        <p:tgtEl>
                                          <p:spTgt spid="27"/>
                                        </p:tgtEl>
                                        <p:attrNameLst>
                                          <p:attrName>style.visibility</p:attrName>
                                        </p:attrNameLst>
                                      </p:cBhvr>
                                      <p:to>
                                        <p:strVal val="hidden"/>
                                      </p:to>
                                    </p:set>
                                  </p:childTnLst>
                                </p:cTn>
                              </p:par>
                            </p:childTnLst>
                          </p:cTn>
                        </p:par>
                        <p:par>
                          <p:cTn id="103" fill="hold">
                            <p:stCondLst>
                              <p:cond delay="3000"/>
                            </p:stCondLst>
                            <p:childTnLst>
                              <p:par>
                                <p:cTn id="104" presetID="55" presetClass="entr" presetSubtype="0" fill="hold" nodeType="afterEffect">
                                  <p:stCondLst>
                                    <p:cond delay="0"/>
                                  </p:stCondLst>
                                  <p:childTnLst>
                                    <p:set>
                                      <p:cBhvr>
                                        <p:cTn id="105" dur="1" fill="hold">
                                          <p:stCondLst>
                                            <p:cond delay="0"/>
                                          </p:stCondLst>
                                        </p:cTn>
                                        <p:tgtEl>
                                          <p:spTgt spid="11288"/>
                                        </p:tgtEl>
                                        <p:attrNameLst>
                                          <p:attrName>style.visibility</p:attrName>
                                        </p:attrNameLst>
                                      </p:cBhvr>
                                      <p:to>
                                        <p:strVal val="visible"/>
                                      </p:to>
                                    </p:set>
                                    <p:anim calcmode="lin" valueType="num">
                                      <p:cBhvr>
                                        <p:cTn id="106" dur="1000" fill="hold"/>
                                        <p:tgtEl>
                                          <p:spTgt spid="11288"/>
                                        </p:tgtEl>
                                        <p:attrNameLst>
                                          <p:attrName>ppt_w</p:attrName>
                                        </p:attrNameLst>
                                      </p:cBhvr>
                                      <p:tavLst>
                                        <p:tav tm="0">
                                          <p:val>
                                            <p:strVal val="#ppt_w*0.70"/>
                                          </p:val>
                                        </p:tav>
                                        <p:tav tm="100000">
                                          <p:val>
                                            <p:strVal val="#ppt_w"/>
                                          </p:val>
                                        </p:tav>
                                      </p:tavLst>
                                    </p:anim>
                                    <p:anim calcmode="lin" valueType="num">
                                      <p:cBhvr>
                                        <p:cTn id="107" dur="1000" fill="hold"/>
                                        <p:tgtEl>
                                          <p:spTgt spid="11288"/>
                                        </p:tgtEl>
                                        <p:attrNameLst>
                                          <p:attrName>ppt_h</p:attrName>
                                        </p:attrNameLst>
                                      </p:cBhvr>
                                      <p:tavLst>
                                        <p:tav tm="0">
                                          <p:val>
                                            <p:strVal val="#ppt_h"/>
                                          </p:val>
                                        </p:tav>
                                        <p:tav tm="100000">
                                          <p:val>
                                            <p:strVal val="#ppt_h"/>
                                          </p:val>
                                        </p:tav>
                                      </p:tavLst>
                                    </p:anim>
                                    <p:animEffect transition="in" filter="fade">
                                      <p:cBhvr>
                                        <p:cTn id="108" dur="1000"/>
                                        <p:tgtEl>
                                          <p:spTgt spid="1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nimBg="1"/>
      <p:bldP spid="11273" grpId="0" animBg="1"/>
      <p:bldP spid="11274" grpId="0" animBg="1"/>
      <p:bldP spid="11275" grpId="0" animBg="1"/>
      <p:bldP spid="11277" grpId="0" animBg="1"/>
      <p:bldP spid="11278" grpId="0"/>
      <p:bldP spid="11280" grpId="0" animBg="1"/>
      <p:bldP spid="11281" grpId="0"/>
      <p:bldP spid="11283" grpId="0"/>
      <p:bldP spid="11284" grpId="0" animBg="1"/>
      <p:bldP spid="11286" grpId="0" animBg="1"/>
      <p:bldP spid="11287" grpId="0"/>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8" descr="http://wihrg.com/yahoo_site_admin/assets/images/New_Mack_CNG_Refuse_Truck.298164131_std.jpg"/>
          <p:cNvPicPr>
            <a:picLocks noChangeAspect="1" noChangeArrowheads="1"/>
          </p:cNvPicPr>
          <p:nvPr/>
        </p:nvPicPr>
        <p:blipFill>
          <a:blip r:embed="rId2" cstate="print"/>
          <a:srcRect/>
          <a:stretch>
            <a:fillRect/>
          </a:stretch>
        </p:blipFill>
        <p:spPr bwMode="auto">
          <a:xfrm>
            <a:off x="1839517" y="1691881"/>
            <a:ext cx="1389823" cy="942474"/>
          </a:xfrm>
          <a:prstGeom prst="rect">
            <a:avLst/>
          </a:prstGeom>
          <a:noFill/>
        </p:spPr>
      </p:pic>
      <p:sp>
        <p:nvSpPr>
          <p:cNvPr id="2" name="Title 1"/>
          <p:cNvSpPr>
            <a:spLocks noGrp="1"/>
          </p:cNvSpPr>
          <p:nvPr>
            <p:ph type="title"/>
          </p:nvPr>
        </p:nvSpPr>
        <p:spPr>
          <a:xfrm>
            <a:off x="533400" y="461211"/>
            <a:ext cx="8229600" cy="1139825"/>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dirty="0"/>
              <a:t>Project Overview</a:t>
            </a:r>
          </a:p>
        </p:txBody>
      </p:sp>
      <p:sp>
        <p:nvSpPr>
          <p:cNvPr id="5" name="Text Box 4"/>
          <p:cNvSpPr txBox="1">
            <a:spLocks noChangeArrowheads="1"/>
          </p:cNvSpPr>
          <p:nvPr/>
        </p:nvSpPr>
        <p:spPr bwMode="auto">
          <a:xfrm>
            <a:off x="308505" y="1147009"/>
            <a:ext cx="2709446" cy="400103"/>
          </a:xfrm>
          <a:prstGeom prst="rect">
            <a:avLst/>
          </a:prstGeom>
          <a:noFill/>
          <a:ln w="9525">
            <a:noFill/>
            <a:miter lim="800000"/>
            <a:headEnd/>
            <a:tailEnd/>
          </a:ln>
        </p:spPr>
        <p:txBody>
          <a:bodyPr wrap="none" lIns="91433" tIns="45717" rIns="91433" bIns="45717">
            <a:spAutoFit/>
          </a:bodyPr>
          <a:lstStyle/>
          <a:p>
            <a:pPr eaLnBrk="1" hangingPunct="1"/>
            <a:r>
              <a:rPr lang="en-US" sz="2000" b="1" i="0" dirty="0">
                <a:latin typeface="Calibri" pitchFamily="34" charset="0"/>
              </a:rPr>
              <a:t>Infrastructure scenarios</a:t>
            </a:r>
          </a:p>
        </p:txBody>
      </p:sp>
      <p:grpSp>
        <p:nvGrpSpPr>
          <p:cNvPr id="3" name="Group 75"/>
          <p:cNvGrpSpPr/>
          <p:nvPr/>
        </p:nvGrpSpPr>
        <p:grpSpPr>
          <a:xfrm>
            <a:off x="5741988" y="1756609"/>
            <a:ext cx="3249612" cy="2288048"/>
            <a:chOff x="5741988" y="2362200"/>
            <a:chExt cx="3249612" cy="2288048"/>
          </a:xfrm>
        </p:grpSpPr>
        <p:pic>
          <p:nvPicPr>
            <p:cNvPr id="7" name="Picture 6"/>
            <p:cNvPicPr>
              <a:picLocks noChangeArrowheads="1"/>
            </p:cNvPicPr>
            <p:nvPr/>
          </p:nvPicPr>
          <p:blipFill>
            <a:blip r:embed="rId3" cstate="print"/>
            <a:srcRect/>
            <a:stretch>
              <a:fillRect/>
            </a:stretch>
          </p:blipFill>
          <p:spPr bwMode="auto">
            <a:xfrm>
              <a:off x="6106488" y="3178970"/>
              <a:ext cx="2732712" cy="1404028"/>
            </a:xfrm>
            <a:prstGeom prst="rect">
              <a:avLst/>
            </a:prstGeom>
            <a:noFill/>
            <a:ln w="9525">
              <a:noFill/>
              <a:miter lim="800000"/>
              <a:headEnd/>
              <a:tailEnd/>
            </a:ln>
          </p:spPr>
        </p:pic>
        <p:sp>
          <p:nvSpPr>
            <p:cNvPr id="8" name="Line 7"/>
            <p:cNvSpPr>
              <a:spLocks noChangeShapeType="1"/>
            </p:cNvSpPr>
            <p:nvPr/>
          </p:nvSpPr>
          <p:spPr bwMode="auto">
            <a:xfrm flipV="1">
              <a:off x="6164476" y="2733419"/>
              <a:ext cx="0" cy="1235588"/>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9" name="Line 8"/>
            <p:cNvSpPr>
              <a:spLocks noChangeShapeType="1"/>
            </p:cNvSpPr>
            <p:nvPr/>
          </p:nvSpPr>
          <p:spPr bwMode="auto">
            <a:xfrm>
              <a:off x="6251459" y="2757327"/>
              <a:ext cx="0" cy="1235588"/>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10" name="Line 9"/>
            <p:cNvSpPr>
              <a:spLocks noChangeShapeType="1"/>
            </p:cNvSpPr>
            <p:nvPr/>
          </p:nvSpPr>
          <p:spPr bwMode="auto">
            <a:xfrm flipH="1">
              <a:off x="6320838" y="2667130"/>
              <a:ext cx="1036" cy="1233414"/>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11" name="Line 10"/>
            <p:cNvSpPr>
              <a:spLocks noChangeShapeType="1"/>
            </p:cNvSpPr>
            <p:nvPr/>
          </p:nvSpPr>
          <p:spPr bwMode="auto">
            <a:xfrm flipV="1">
              <a:off x="6253530" y="3899458"/>
              <a:ext cx="68344" cy="93457"/>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12" name="Line 11"/>
            <p:cNvSpPr>
              <a:spLocks noChangeShapeType="1"/>
            </p:cNvSpPr>
            <p:nvPr/>
          </p:nvSpPr>
          <p:spPr bwMode="auto">
            <a:xfrm>
              <a:off x="6164476" y="3969007"/>
              <a:ext cx="89054" cy="23908"/>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13" name="Line 12"/>
            <p:cNvSpPr>
              <a:spLocks noChangeShapeType="1"/>
            </p:cNvSpPr>
            <p:nvPr/>
          </p:nvSpPr>
          <p:spPr bwMode="auto">
            <a:xfrm flipV="1">
              <a:off x="6251459" y="2668217"/>
              <a:ext cx="69379" cy="93457"/>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14" name="Line 13"/>
            <p:cNvSpPr>
              <a:spLocks noChangeShapeType="1"/>
            </p:cNvSpPr>
            <p:nvPr/>
          </p:nvSpPr>
          <p:spPr bwMode="auto">
            <a:xfrm>
              <a:off x="6163441" y="2734506"/>
              <a:ext cx="88018" cy="23908"/>
            </a:xfrm>
            <a:prstGeom prst="line">
              <a:avLst/>
            </a:prstGeom>
            <a:noFill/>
            <a:ln w="12700">
              <a:solidFill>
                <a:srgbClr val="FF0000"/>
              </a:solidFill>
              <a:round/>
              <a:headEnd type="none" w="sm" len="sm"/>
              <a:tailEnd type="none" w="sm" len="sm"/>
            </a:ln>
          </p:spPr>
          <p:txBody>
            <a:bodyPr/>
            <a:lstStyle/>
            <a:p>
              <a:endParaRPr lang="en-US">
                <a:latin typeface="+mj-lt"/>
              </a:endParaRPr>
            </a:p>
          </p:txBody>
        </p:sp>
        <p:grpSp>
          <p:nvGrpSpPr>
            <p:cNvPr id="4" name="Group 14"/>
            <p:cNvGrpSpPr>
              <a:grpSpLocks/>
            </p:cNvGrpSpPr>
            <p:nvPr/>
          </p:nvGrpSpPr>
          <p:grpSpPr bwMode="auto">
            <a:xfrm>
              <a:off x="6162405" y="2643222"/>
              <a:ext cx="157398" cy="93457"/>
              <a:chOff x="704" y="1170"/>
              <a:chExt cx="264" cy="131"/>
            </a:xfrm>
          </p:grpSpPr>
          <p:sp>
            <p:nvSpPr>
              <p:cNvPr id="54" name="Line 15"/>
              <p:cNvSpPr>
                <a:spLocks noChangeShapeType="1"/>
              </p:cNvSpPr>
              <p:nvPr/>
            </p:nvSpPr>
            <p:spPr bwMode="auto">
              <a:xfrm>
                <a:off x="820" y="1172"/>
                <a:ext cx="148" cy="34"/>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55" name="Line 16"/>
              <p:cNvSpPr>
                <a:spLocks noChangeShapeType="1"/>
              </p:cNvSpPr>
              <p:nvPr/>
            </p:nvSpPr>
            <p:spPr bwMode="auto">
              <a:xfrm flipV="1">
                <a:off x="704" y="1170"/>
                <a:ext cx="115" cy="131"/>
              </a:xfrm>
              <a:prstGeom prst="line">
                <a:avLst/>
              </a:prstGeom>
              <a:noFill/>
              <a:ln w="12700">
                <a:solidFill>
                  <a:srgbClr val="FF0000"/>
                </a:solidFill>
                <a:round/>
                <a:headEnd type="none" w="sm" len="sm"/>
                <a:tailEnd type="none" w="sm" len="sm"/>
              </a:ln>
            </p:spPr>
            <p:txBody>
              <a:bodyPr/>
              <a:lstStyle/>
              <a:p>
                <a:endParaRPr lang="en-US">
                  <a:latin typeface="+mj-lt"/>
                </a:endParaRPr>
              </a:p>
            </p:txBody>
          </p:sp>
        </p:grpSp>
        <p:grpSp>
          <p:nvGrpSpPr>
            <p:cNvPr id="6" name="Group 17"/>
            <p:cNvGrpSpPr>
              <a:grpSpLocks/>
            </p:cNvGrpSpPr>
            <p:nvPr/>
          </p:nvGrpSpPr>
          <p:grpSpPr bwMode="auto">
            <a:xfrm>
              <a:off x="6158263" y="3248519"/>
              <a:ext cx="158433" cy="93457"/>
              <a:chOff x="707" y="1814"/>
              <a:chExt cx="264" cy="131"/>
            </a:xfrm>
          </p:grpSpPr>
          <p:sp>
            <p:nvSpPr>
              <p:cNvPr id="52" name="Line 18"/>
              <p:cNvSpPr>
                <a:spLocks noChangeShapeType="1"/>
              </p:cNvSpPr>
              <p:nvPr/>
            </p:nvSpPr>
            <p:spPr bwMode="auto">
              <a:xfrm flipV="1">
                <a:off x="856" y="1814"/>
                <a:ext cx="115" cy="131"/>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53" name="Line 19"/>
              <p:cNvSpPr>
                <a:spLocks noChangeShapeType="1"/>
              </p:cNvSpPr>
              <p:nvPr/>
            </p:nvSpPr>
            <p:spPr bwMode="auto">
              <a:xfrm>
                <a:off x="707" y="1911"/>
                <a:ext cx="148" cy="34"/>
              </a:xfrm>
              <a:prstGeom prst="line">
                <a:avLst/>
              </a:prstGeom>
              <a:noFill/>
              <a:ln w="12700">
                <a:solidFill>
                  <a:srgbClr val="FF0000"/>
                </a:solidFill>
                <a:round/>
                <a:headEnd type="none" w="sm" len="sm"/>
                <a:tailEnd type="none" w="sm" len="sm"/>
              </a:ln>
            </p:spPr>
            <p:txBody>
              <a:bodyPr/>
              <a:lstStyle/>
              <a:p>
                <a:endParaRPr lang="en-US">
                  <a:latin typeface="+mj-lt"/>
                </a:endParaRPr>
              </a:p>
            </p:txBody>
          </p:sp>
        </p:grpSp>
        <p:grpSp>
          <p:nvGrpSpPr>
            <p:cNvPr id="15" name="Group 20"/>
            <p:cNvGrpSpPr>
              <a:grpSpLocks/>
            </p:cNvGrpSpPr>
            <p:nvPr/>
          </p:nvGrpSpPr>
          <p:grpSpPr bwMode="auto">
            <a:xfrm>
              <a:off x="6158263" y="3557144"/>
              <a:ext cx="158433" cy="93457"/>
              <a:chOff x="705" y="2334"/>
              <a:chExt cx="264" cy="131"/>
            </a:xfrm>
          </p:grpSpPr>
          <p:sp>
            <p:nvSpPr>
              <p:cNvPr id="50" name="Line 21"/>
              <p:cNvSpPr>
                <a:spLocks noChangeShapeType="1"/>
              </p:cNvSpPr>
              <p:nvPr/>
            </p:nvSpPr>
            <p:spPr bwMode="auto">
              <a:xfrm flipV="1">
                <a:off x="854" y="2334"/>
                <a:ext cx="115" cy="131"/>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51" name="Line 22"/>
              <p:cNvSpPr>
                <a:spLocks noChangeShapeType="1"/>
              </p:cNvSpPr>
              <p:nvPr/>
            </p:nvSpPr>
            <p:spPr bwMode="auto">
              <a:xfrm>
                <a:off x="705" y="2431"/>
                <a:ext cx="148" cy="34"/>
              </a:xfrm>
              <a:prstGeom prst="line">
                <a:avLst/>
              </a:prstGeom>
              <a:noFill/>
              <a:ln w="12700">
                <a:solidFill>
                  <a:srgbClr val="FF0000"/>
                </a:solidFill>
                <a:round/>
                <a:headEnd type="none" w="sm" len="sm"/>
                <a:tailEnd type="none" w="sm" len="sm"/>
              </a:ln>
            </p:spPr>
            <p:txBody>
              <a:bodyPr/>
              <a:lstStyle/>
              <a:p>
                <a:endParaRPr lang="en-US">
                  <a:latin typeface="+mj-lt"/>
                </a:endParaRPr>
              </a:p>
            </p:txBody>
          </p:sp>
        </p:grpSp>
        <p:grpSp>
          <p:nvGrpSpPr>
            <p:cNvPr id="16" name="Group 23"/>
            <p:cNvGrpSpPr>
              <a:grpSpLocks/>
            </p:cNvGrpSpPr>
            <p:nvPr/>
          </p:nvGrpSpPr>
          <p:grpSpPr bwMode="auto">
            <a:xfrm>
              <a:off x="6158263" y="3797307"/>
              <a:ext cx="158433" cy="93457"/>
              <a:chOff x="706" y="2670"/>
              <a:chExt cx="264" cy="131"/>
            </a:xfrm>
          </p:grpSpPr>
          <p:sp>
            <p:nvSpPr>
              <p:cNvPr id="48" name="Line 24"/>
              <p:cNvSpPr>
                <a:spLocks noChangeShapeType="1"/>
              </p:cNvSpPr>
              <p:nvPr/>
            </p:nvSpPr>
            <p:spPr bwMode="auto">
              <a:xfrm flipV="1">
                <a:off x="855" y="2670"/>
                <a:ext cx="115" cy="131"/>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49" name="Line 25"/>
              <p:cNvSpPr>
                <a:spLocks noChangeShapeType="1"/>
              </p:cNvSpPr>
              <p:nvPr/>
            </p:nvSpPr>
            <p:spPr bwMode="auto">
              <a:xfrm>
                <a:off x="706" y="2767"/>
                <a:ext cx="148" cy="34"/>
              </a:xfrm>
              <a:prstGeom prst="line">
                <a:avLst/>
              </a:prstGeom>
              <a:noFill/>
              <a:ln w="12700">
                <a:solidFill>
                  <a:srgbClr val="FF0000"/>
                </a:solidFill>
                <a:round/>
                <a:headEnd type="none" w="sm" len="sm"/>
                <a:tailEnd type="none" w="sm" len="sm"/>
              </a:ln>
            </p:spPr>
            <p:txBody>
              <a:bodyPr/>
              <a:lstStyle/>
              <a:p>
                <a:endParaRPr lang="en-US">
                  <a:latin typeface="+mj-lt"/>
                </a:endParaRPr>
              </a:p>
            </p:txBody>
          </p:sp>
        </p:grpSp>
        <p:grpSp>
          <p:nvGrpSpPr>
            <p:cNvPr id="17" name="Group 26"/>
            <p:cNvGrpSpPr>
              <a:grpSpLocks/>
            </p:cNvGrpSpPr>
            <p:nvPr/>
          </p:nvGrpSpPr>
          <p:grpSpPr bwMode="auto">
            <a:xfrm>
              <a:off x="6158263" y="3865770"/>
              <a:ext cx="158433" cy="93457"/>
              <a:chOff x="706" y="2837"/>
              <a:chExt cx="264" cy="131"/>
            </a:xfrm>
          </p:grpSpPr>
          <p:sp>
            <p:nvSpPr>
              <p:cNvPr id="46" name="Line 27"/>
              <p:cNvSpPr>
                <a:spLocks noChangeShapeType="1"/>
              </p:cNvSpPr>
              <p:nvPr/>
            </p:nvSpPr>
            <p:spPr bwMode="auto">
              <a:xfrm flipV="1">
                <a:off x="855" y="2837"/>
                <a:ext cx="115" cy="131"/>
              </a:xfrm>
              <a:prstGeom prst="line">
                <a:avLst/>
              </a:prstGeom>
              <a:noFill/>
              <a:ln w="12700">
                <a:solidFill>
                  <a:srgbClr val="FF0000"/>
                </a:solidFill>
                <a:round/>
                <a:headEnd type="none" w="sm" len="sm"/>
                <a:tailEnd type="none" w="sm" len="sm"/>
              </a:ln>
            </p:spPr>
            <p:txBody>
              <a:bodyPr/>
              <a:lstStyle/>
              <a:p>
                <a:endParaRPr lang="en-US">
                  <a:latin typeface="+mj-lt"/>
                </a:endParaRPr>
              </a:p>
            </p:txBody>
          </p:sp>
          <p:sp>
            <p:nvSpPr>
              <p:cNvPr id="47" name="Line 28"/>
              <p:cNvSpPr>
                <a:spLocks noChangeShapeType="1"/>
              </p:cNvSpPr>
              <p:nvPr/>
            </p:nvSpPr>
            <p:spPr bwMode="auto">
              <a:xfrm>
                <a:off x="706" y="2934"/>
                <a:ext cx="148" cy="34"/>
              </a:xfrm>
              <a:prstGeom prst="line">
                <a:avLst/>
              </a:prstGeom>
              <a:noFill/>
              <a:ln w="12700">
                <a:solidFill>
                  <a:srgbClr val="FF0000"/>
                </a:solidFill>
                <a:round/>
                <a:headEnd type="none" w="sm" len="sm"/>
                <a:tailEnd type="none" w="sm" len="sm"/>
              </a:ln>
            </p:spPr>
            <p:txBody>
              <a:bodyPr/>
              <a:lstStyle/>
              <a:p>
                <a:endParaRPr lang="en-US">
                  <a:latin typeface="+mj-lt"/>
                </a:endParaRPr>
              </a:p>
            </p:txBody>
          </p:sp>
        </p:grpSp>
        <p:sp>
          <p:nvSpPr>
            <p:cNvPr id="20" name="Rectangle 29"/>
            <p:cNvSpPr>
              <a:spLocks noChangeArrowheads="1"/>
            </p:cNvSpPr>
            <p:nvPr/>
          </p:nvSpPr>
          <p:spPr bwMode="auto">
            <a:xfrm>
              <a:off x="5741988" y="2660610"/>
              <a:ext cx="515892" cy="208735"/>
            </a:xfrm>
            <a:prstGeom prst="rect">
              <a:avLst/>
            </a:prstGeom>
            <a:noFill/>
            <a:ln w="9525">
              <a:noFill/>
              <a:miter lim="800000"/>
              <a:headEnd/>
              <a:tailEnd/>
            </a:ln>
          </p:spPr>
          <p:txBody>
            <a:bodyPr wrap="none" lIns="84795" tIns="42398" rIns="84795" bIns="42398">
              <a:spAutoFit/>
            </a:bodyPr>
            <a:lstStyle/>
            <a:p>
              <a:pPr defTabSz="841375"/>
              <a:r>
                <a:rPr lang="en-US" sz="800" i="0">
                  <a:latin typeface="+mj-lt"/>
                </a:rPr>
                <a:t>1100 m</a:t>
              </a:r>
            </a:p>
          </p:txBody>
        </p:sp>
        <p:sp>
          <p:nvSpPr>
            <p:cNvPr id="21" name="Rectangle 30"/>
            <p:cNvSpPr>
              <a:spLocks noChangeArrowheads="1"/>
            </p:cNvSpPr>
            <p:nvPr/>
          </p:nvSpPr>
          <p:spPr bwMode="auto">
            <a:xfrm>
              <a:off x="5826900" y="3822301"/>
              <a:ext cx="400476" cy="208735"/>
            </a:xfrm>
            <a:prstGeom prst="rect">
              <a:avLst/>
            </a:prstGeom>
            <a:noFill/>
            <a:ln w="9525">
              <a:noFill/>
              <a:miter lim="800000"/>
              <a:headEnd/>
              <a:tailEnd/>
            </a:ln>
          </p:spPr>
          <p:txBody>
            <a:bodyPr wrap="none" lIns="84795" tIns="42398" rIns="84795" bIns="42398">
              <a:spAutoFit/>
            </a:bodyPr>
            <a:lstStyle/>
            <a:p>
              <a:pPr defTabSz="841375"/>
              <a:r>
                <a:rPr lang="en-US" sz="800" i="0">
                  <a:latin typeface="+mj-lt"/>
                </a:rPr>
                <a:t>40 m</a:t>
              </a:r>
            </a:p>
          </p:txBody>
        </p:sp>
        <p:sp>
          <p:nvSpPr>
            <p:cNvPr id="22" name="Rectangle 31"/>
            <p:cNvSpPr>
              <a:spLocks noChangeArrowheads="1"/>
            </p:cNvSpPr>
            <p:nvPr/>
          </p:nvSpPr>
          <p:spPr bwMode="auto">
            <a:xfrm>
              <a:off x="5804119" y="3728844"/>
              <a:ext cx="458184" cy="208735"/>
            </a:xfrm>
            <a:prstGeom prst="rect">
              <a:avLst/>
            </a:prstGeom>
            <a:noFill/>
            <a:ln w="9525">
              <a:noFill/>
              <a:miter lim="800000"/>
              <a:headEnd/>
              <a:tailEnd/>
            </a:ln>
          </p:spPr>
          <p:txBody>
            <a:bodyPr wrap="none" lIns="84795" tIns="42398" rIns="84795" bIns="42398">
              <a:spAutoFit/>
            </a:bodyPr>
            <a:lstStyle/>
            <a:p>
              <a:pPr defTabSz="841375"/>
              <a:r>
                <a:rPr lang="en-US" sz="800" i="0">
                  <a:latin typeface="+mj-lt"/>
                </a:rPr>
                <a:t>150 m</a:t>
              </a:r>
            </a:p>
          </p:txBody>
        </p:sp>
        <p:sp>
          <p:nvSpPr>
            <p:cNvPr id="23" name="Rectangle 32"/>
            <p:cNvSpPr>
              <a:spLocks noChangeArrowheads="1"/>
            </p:cNvSpPr>
            <p:nvPr/>
          </p:nvSpPr>
          <p:spPr bwMode="auto">
            <a:xfrm>
              <a:off x="5863143" y="3901631"/>
              <a:ext cx="342768" cy="208735"/>
            </a:xfrm>
            <a:prstGeom prst="rect">
              <a:avLst/>
            </a:prstGeom>
            <a:noFill/>
            <a:ln w="9525">
              <a:noFill/>
              <a:miter lim="800000"/>
              <a:headEnd/>
              <a:tailEnd/>
            </a:ln>
          </p:spPr>
          <p:txBody>
            <a:bodyPr wrap="none" lIns="84795" tIns="42398" rIns="84795" bIns="42398">
              <a:spAutoFit/>
            </a:bodyPr>
            <a:lstStyle/>
            <a:p>
              <a:pPr defTabSz="841375"/>
              <a:r>
                <a:rPr lang="en-US" sz="800" i="0">
                  <a:latin typeface="+mj-lt"/>
                </a:rPr>
                <a:t>0 m</a:t>
              </a:r>
            </a:p>
          </p:txBody>
        </p:sp>
        <p:sp>
          <p:nvSpPr>
            <p:cNvPr id="24" name="Rectangle 33"/>
            <p:cNvSpPr>
              <a:spLocks noChangeArrowheads="1"/>
            </p:cNvSpPr>
            <p:nvPr/>
          </p:nvSpPr>
          <p:spPr bwMode="auto">
            <a:xfrm>
              <a:off x="5789621" y="3522370"/>
              <a:ext cx="458184" cy="208735"/>
            </a:xfrm>
            <a:prstGeom prst="rect">
              <a:avLst/>
            </a:prstGeom>
            <a:noFill/>
            <a:ln w="9525">
              <a:noFill/>
              <a:miter lim="800000"/>
              <a:headEnd/>
              <a:tailEnd/>
            </a:ln>
          </p:spPr>
          <p:txBody>
            <a:bodyPr wrap="none" lIns="84795" tIns="42398" rIns="84795" bIns="42398">
              <a:spAutoFit/>
            </a:bodyPr>
            <a:lstStyle/>
            <a:p>
              <a:pPr defTabSz="841375"/>
              <a:r>
                <a:rPr lang="en-US" sz="800" i="0" dirty="0">
                  <a:latin typeface="+mj-lt"/>
                </a:rPr>
                <a:t>310 m</a:t>
              </a:r>
            </a:p>
          </p:txBody>
        </p:sp>
        <p:sp>
          <p:nvSpPr>
            <p:cNvPr id="25" name="Rectangle 34"/>
            <p:cNvSpPr>
              <a:spLocks noChangeArrowheads="1"/>
            </p:cNvSpPr>
            <p:nvPr/>
          </p:nvSpPr>
          <p:spPr bwMode="auto">
            <a:xfrm>
              <a:off x="5791693" y="3212658"/>
              <a:ext cx="458184" cy="208735"/>
            </a:xfrm>
            <a:prstGeom prst="rect">
              <a:avLst/>
            </a:prstGeom>
            <a:noFill/>
            <a:ln w="9525">
              <a:noFill/>
              <a:miter lim="800000"/>
              <a:headEnd/>
              <a:tailEnd/>
            </a:ln>
          </p:spPr>
          <p:txBody>
            <a:bodyPr wrap="none" lIns="84795" tIns="42398" rIns="84795" bIns="42398">
              <a:spAutoFit/>
            </a:bodyPr>
            <a:lstStyle/>
            <a:p>
              <a:pPr defTabSz="841375"/>
              <a:r>
                <a:rPr lang="en-US" sz="800" i="0">
                  <a:latin typeface="+mj-lt"/>
                </a:rPr>
                <a:t>670 m</a:t>
              </a:r>
            </a:p>
          </p:txBody>
        </p:sp>
        <p:sp>
          <p:nvSpPr>
            <p:cNvPr id="26" name="Rectangle 35"/>
            <p:cNvSpPr>
              <a:spLocks noChangeArrowheads="1"/>
            </p:cNvSpPr>
            <p:nvPr/>
          </p:nvSpPr>
          <p:spPr bwMode="auto">
            <a:xfrm>
              <a:off x="6629400" y="4191000"/>
              <a:ext cx="773975" cy="285679"/>
            </a:xfrm>
            <a:prstGeom prst="rect">
              <a:avLst/>
            </a:prstGeom>
            <a:noFill/>
            <a:ln w="9525">
              <a:noFill/>
              <a:miter lim="800000"/>
              <a:headEnd/>
              <a:tailEnd/>
            </a:ln>
          </p:spPr>
          <p:txBody>
            <a:bodyPr wrap="none" lIns="84795" tIns="42398" rIns="84795" bIns="42398">
              <a:spAutoFit/>
            </a:bodyPr>
            <a:lstStyle/>
            <a:p>
              <a:pPr defTabSz="841375"/>
              <a:r>
                <a:rPr lang="en-US" sz="1300" i="0" dirty="0">
                  <a:latin typeface="+mj-lt"/>
                </a:rPr>
                <a:t>80 Cells</a:t>
              </a:r>
            </a:p>
          </p:txBody>
        </p:sp>
        <p:sp>
          <p:nvSpPr>
            <p:cNvPr id="27" name="Rectangle 36"/>
            <p:cNvSpPr>
              <a:spLocks noChangeArrowheads="1"/>
            </p:cNvSpPr>
            <p:nvPr/>
          </p:nvSpPr>
          <p:spPr bwMode="auto">
            <a:xfrm>
              <a:off x="8645560" y="4037470"/>
              <a:ext cx="171311" cy="285679"/>
            </a:xfrm>
            <a:prstGeom prst="rect">
              <a:avLst/>
            </a:prstGeom>
            <a:noFill/>
            <a:ln w="9525">
              <a:noFill/>
              <a:miter lim="800000"/>
              <a:headEnd/>
              <a:tailEnd/>
            </a:ln>
          </p:spPr>
          <p:txBody>
            <a:bodyPr wrap="none" lIns="84795" tIns="42398" rIns="84795" bIns="42398">
              <a:spAutoFit/>
            </a:bodyPr>
            <a:lstStyle/>
            <a:p>
              <a:pPr defTabSz="841375"/>
              <a:endParaRPr lang="en-US" sz="1300" i="0">
                <a:latin typeface="+mj-lt"/>
              </a:endParaRPr>
            </a:p>
          </p:txBody>
        </p:sp>
        <p:sp>
          <p:nvSpPr>
            <p:cNvPr id="28" name="AutoShape 37"/>
            <p:cNvSpPr>
              <a:spLocks noChangeArrowheads="1"/>
            </p:cNvSpPr>
            <p:nvPr/>
          </p:nvSpPr>
          <p:spPr bwMode="auto">
            <a:xfrm>
              <a:off x="6172200" y="2362200"/>
              <a:ext cx="2819400" cy="1087168"/>
            </a:xfrm>
            <a:prstGeom prst="leftArrow">
              <a:avLst>
                <a:gd name="adj1" fmla="val 50000"/>
                <a:gd name="adj2" fmla="val 109898"/>
              </a:avLst>
            </a:prstGeom>
            <a:solidFill>
              <a:srgbClr val="F1FDB7"/>
            </a:solidFill>
            <a:ln w="12700">
              <a:solidFill>
                <a:schemeClr val="bg2"/>
              </a:solidFill>
              <a:miter lim="800000"/>
              <a:headEnd/>
              <a:tailEnd/>
            </a:ln>
            <a:effectLst/>
          </p:spPr>
          <p:txBody>
            <a:bodyPr wrap="square" lIns="84795" tIns="42398" rIns="84795" bIns="42398">
              <a:spAutoFit/>
            </a:bodyPr>
            <a:lstStyle/>
            <a:p>
              <a:pPr algn="l" defTabSz="841375">
                <a:defRPr/>
              </a:pPr>
              <a:r>
                <a:rPr lang="en-US" sz="1000" b="1" dirty="0">
                  <a:latin typeface="+mj-lt"/>
                </a:rPr>
                <a:t>           </a:t>
              </a:r>
              <a:r>
                <a:rPr lang="en-US" sz="1000" b="1" i="0" dirty="0">
                  <a:latin typeface="+mj-lt"/>
                </a:rPr>
                <a:t>100+ Gas Species</a:t>
              </a:r>
            </a:p>
            <a:p>
              <a:pPr algn="l" defTabSz="841375">
                <a:defRPr/>
              </a:pPr>
              <a:r>
                <a:rPr lang="en-US" sz="1000" b="1" i="0" dirty="0">
                  <a:latin typeface="+mj-lt"/>
                </a:rPr>
                <a:t>           20+  Aerosol </a:t>
              </a:r>
              <a:r>
                <a:rPr lang="en-US" sz="1000" b="1" dirty="0">
                  <a:latin typeface="+mj-lt"/>
                </a:rPr>
                <a:t>S</a:t>
              </a:r>
              <a:r>
                <a:rPr lang="en-US" sz="1000" b="1" i="0" dirty="0">
                  <a:latin typeface="+mj-lt"/>
                </a:rPr>
                <a:t>pecies</a:t>
              </a:r>
            </a:p>
            <a:p>
              <a:pPr algn="l" defTabSz="841375">
                <a:defRPr/>
              </a:pPr>
              <a:r>
                <a:rPr lang="en-US" sz="1000" b="1" i="0" dirty="0">
                  <a:latin typeface="+mj-lt"/>
                </a:rPr>
                <a:t>           300+  Reactions</a:t>
              </a:r>
            </a:p>
          </p:txBody>
        </p:sp>
        <p:sp>
          <p:nvSpPr>
            <p:cNvPr id="29" name="Line 38"/>
            <p:cNvSpPr>
              <a:spLocks noChangeShapeType="1"/>
            </p:cNvSpPr>
            <p:nvPr/>
          </p:nvSpPr>
          <p:spPr bwMode="auto">
            <a:xfrm>
              <a:off x="6231784" y="2644309"/>
              <a:ext cx="0" cy="1235588"/>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grpSp>
          <p:nvGrpSpPr>
            <p:cNvPr id="18" name="Group 39"/>
            <p:cNvGrpSpPr>
              <a:grpSpLocks/>
            </p:cNvGrpSpPr>
            <p:nvPr/>
          </p:nvGrpSpPr>
          <p:grpSpPr bwMode="auto">
            <a:xfrm>
              <a:off x="6164476" y="3873377"/>
              <a:ext cx="158433" cy="93457"/>
              <a:chOff x="708" y="2891"/>
              <a:chExt cx="264" cy="131"/>
            </a:xfrm>
          </p:grpSpPr>
          <p:sp>
            <p:nvSpPr>
              <p:cNvPr id="44" name="Line 40"/>
              <p:cNvSpPr>
                <a:spLocks noChangeShapeType="1"/>
              </p:cNvSpPr>
              <p:nvPr/>
            </p:nvSpPr>
            <p:spPr bwMode="auto">
              <a:xfrm>
                <a:off x="824" y="2893"/>
                <a:ext cx="148" cy="34"/>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sp>
            <p:nvSpPr>
              <p:cNvPr id="45" name="Line 41"/>
              <p:cNvSpPr>
                <a:spLocks noChangeShapeType="1"/>
              </p:cNvSpPr>
              <p:nvPr/>
            </p:nvSpPr>
            <p:spPr bwMode="auto">
              <a:xfrm flipV="1">
                <a:off x="708" y="2891"/>
                <a:ext cx="115" cy="131"/>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grpSp>
        <p:grpSp>
          <p:nvGrpSpPr>
            <p:cNvPr id="19" name="Group 42"/>
            <p:cNvGrpSpPr>
              <a:grpSpLocks/>
            </p:cNvGrpSpPr>
            <p:nvPr/>
          </p:nvGrpSpPr>
          <p:grpSpPr bwMode="auto">
            <a:xfrm>
              <a:off x="6158263" y="3213745"/>
              <a:ext cx="158433" cy="93457"/>
              <a:chOff x="710" y="1776"/>
              <a:chExt cx="264" cy="131"/>
            </a:xfrm>
          </p:grpSpPr>
          <p:sp>
            <p:nvSpPr>
              <p:cNvPr id="42" name="Line 43"/>
              <p:cNvSpPr>
                <a:spLocks noChangeShapeType="1"/>
              </p:cNvSpPr>
              <p:nvPr/>
            </p:nvSpPr>
            <p:spPr bwMode="auto">
              <a:xfrm>
                <a:off x="826" y="1778"/>
                <a:ext cx="148" cy="34"/>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sp>
            <p:nvSpPr>
              <p:cNvPr id="43" name="Line 44"/>
              <p:cNvSpPr>
                <a:spLocks noChangeShapeType="1"/>
              </p:cNvSpPr>
              <p:nvPr/>
            </p:nvSpPr>
            <p:spPr bwMode="auto">
              <a:xfrm flipV="1">
                <a:off x="710" y="1776"/>
                <a:ext cx="115" cy="131"/>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grpSp>
        <p:grpSp>
          <p:nvGrpSpPr>
            <p:cNvPr id="30" name="Group 45"/>
            <p:cNvGrpSpPr>
              <a:grpSpLocks/>
            </p:cNvGrpSpPr>
            <p:nvPr/>
          </p:nvGrpSpPr>
          <p:grpSpPr bwMode="auto">
            <a:xfrm>
              <a:off x="6158263" y="3830995"/>
              <a:ext cx="158433" cy="94544"/>
              <a:chOff x="712" y="2800"/>
              <a:chExt cx="264" cy="131"/>
            </a:xfrm>
          </p:grpSpPr>
          <p:sp>
            <p:nvSpPr>
              <p:cNvPr id="40" name="Line 46"/>
              <p:cNvSpPr>
                <a:spLocks noChangeShapeType="1"/>
              </p:cNvSpPr>
              <p:nvPr/>
            </p:nvSpPr>
            <p:spPr bwMode="auto">
              <a:xfrm>
                <a:off x="828" y="2802"/>
                <a:ext cx="148" cy="34"/>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sp>
            <p:nvSpPr>
              <p:cNvPr id="41" name="Line 47"/>
              <p:cNvSpPr>
                <a:spLocks noChangeShapeType="1"/>
              </p:cNvSpPr>
              <p:nvPr/>
            </p:nvSpPr>
            <p:spPr bwMode="auto">
              <a:xfrm flipV="1">
                <a:off x="712" y="2800"/>
                <a:ext cx="115" cy="131"/>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grpSp>
        <p:grpSp>
          <p:nvGrpSpPr>
            <p:cNvPr id="31" name="Group 48"/>
            <p:cNvGrpSpPr>
              <a:grpSpLocks/>
            </p:cNvGrpSpPr>
            <p:nvPr/>
          </p:nvGrpSpPr>
          <p:grpSpPr bwMode="auto">
            <a:xfrm>
              <a:off x="6158263" y="3522370"/>
              <a:ext cx="158433" cy="93457"/>
              <a:chOff x="709" y="2300"/>
              <a:chExt cx="264" cy="131"/>
            </a:xfrm>
          </p:grpSpPr>
          <p:sp>
            <p:nvSpPr>
              <p:cNvPr id="38" name="Line 49"/>
              <p:cNvSpPr>
                <a:spLocks noChangeShapeType="1"/>
              </p:cNvSpPr>
              <p:nvPr/>
            </p:nvSpPr>
            <p:spPr bwMode="auto">
              <a:xfrm>
                <a:off x="825" y="2302"/>
                <a:ext cx="148" cy="34"/>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sp>
            <p:nvSpPr>
              <p:cNvPr id="39" name="Line 50"/>
              <p:cNvSpPr>
                <a:spLocks noChangeShapeType="1"/>
              </p:cNvSpPr>
              <p:nvPr/>
            </p:nvSpPr>
            <p:spPr bwMode="auto">
              <a:xfrm flipV="1">
                <a:off x="709" y="2300"/>
                <a:ext cx="115" cy="131"/>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grpSp>
        <p:grpSp>
          <p:nvGrpSpPr>
            <p:cNvPr id="32" name="Group 51"/>
            <p:cNvGrpSpPr>
              <a:grpSpLocks/>
            </p:cNvGrpSpPr>
            <p:nvPr/>
          </p:nvGrpSpPr>
          <p:grpSpPr bwMode="auto">
            <a:xfrm>
              <a:off x="6158263" y="3762532"/>
              <a:ext cx="158433" cy="93457"/>
              <a:chOff x="711" y="2632"/>
              <a:chExt cx="264" cy="131"/>
            </a:xfrm>
          </p:grpSpPr>
          <p:sp>
            <p:nvSpPr>
              <p:cNvPr id="36" name="Line 52"/>
              <p:cNvSpPr>
                <a:spLocks noChangeShapeType="1"/>
              </p:cNvSpPr>
              <p:nvPr/>
            </p:nvSpPr>
            <p:spPr bwMode="auto">
              <a:xfrm>
                <a:off x="827" y="2634"/>
                <a:ext cx="148" cy="34"/>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sp>
            <p:nvSpPr>
              <p:cNvPr id="37" name="Line 53"/>
              <p:cNvSpPr>
                <a:spLocks noChangeShapeType="1"/>
              </p:cNvSpPr>
              <p:nvPr/>
            </p:nvSpPr>
            <p:spPr bwMode="auto">
              <a:xfrm flipV="1">
                <a:off x="711" y="2632"/>
                <a:ext cx="115" cy="131"/>
              </a:xfrm>
              <a:prstGeom prst="line">
                <a:avLst/>
              </a:prstGeom>
              <a:noFill/>
              <a:ln w="12700">
                <a:solidFill>
                  <a:srgbClr val="FF0000"/>
                </a:solidFill>
                <a:prstDash val="sysDot"/>
                <a:round/>
                <a:headEnd type="none" w="sm" len="sm"/>
                <a:tailEnd type="none" w="sm" len="sm"/>
              </a:ln>
            </p:spPr>
            <p:txBody>
              <a:bodyPr/>
              <a:lstStyle/>
              <a:p>
                <a:endParaRPr lang="en-US">
                  <a:latin typeface="+mj-lt"/>
                </a:endParaRPr>
              </a:p>
            </p:txBody>
          </p:sp>
        </p:grpSp>
        <p:sp>
          <p:nvSpPr>
            <p:cNvPr id="35" name="Rectangle 54"/>
            <p:cNvSpPr>
              <a:spLocks noChangeArrowheads="1"/>
            </p:cNvSpPr>
            <p:nvPr/>
          </p:nvSpPr>
          <p:spPr bwMode="auto">
            <a:xfrm>
              <a:off x="6211074" y="4364569"/>
              <a:ext cx="1718144" cy="285679"/>
            </a:xfrm>
            <a:prstGeom prst="rect">
              <a:avLst/>
            </a:prstGeom>
            <a:noFill/>
            <a:ln w="9525">
              <a:noFill/>
              <a:miter lim="800000"/>
              <a:headEnd/>
              <a:tailEnd/>
            </a:ln>
          </p:spPr>
          <p:txBody>
            <a:bodyPr wrap="none" lIns="84795" tIns="42398" rIns="84795" bIns="42398">
              <a:spAutoFit/>
            </a:bodyPr>
            <a:lstStyle/>
            <a:p>
              <a:pPr defTabSz="841375"/>
              <a:r>
                <a:rPr lang="en-US" sz="1300" i="0" dirty="0">
                  <a:latin typeface="+mj-lt"/>
                </a:rPr>
                <a:t>Each Cell:  5 x 5 km</a:t>
              </a:r>
              <a:r>
                <a:rPr lang="en-US" sz="1300" i="0" baseline="30000" dirty="0">
                  <a:latin typeface="+mj-lt"/>
                </a:rPr>
                <a:t>2</a:t>
              </a:r>
            </a:p>
          </p:txBody>
        </p:sp>
      </p:grpSp>
      <p:sp>
        <p:nvSpPr>
          <p:cNvPr id="56" name="Text Box 55"/>
          <p:cNvSpPr txBox="1">
            <a:spLocks noChangeArrowheads="1"/>
          </p:cNvSpPr>
          <p:nvPr/>
        </p:nvSpPr>
        <p:spPr bwMode="auto">
          <a:xfrm>
            <a:off x="5791200" y="1299409"/>
            <a:ext cx="2422444" cy="400103"/>
          </a:xfrm>
          <a:prstGeom prst="rect">
            <a:avLst/>
          </a:prstGeom>
          <a:noFill/>
          <a:ln w="9525">
            <a:noFill/>
            <a:miter lim="800000"/>
            <a:headEnd/>
            <a:tailEnd/>
          </a:ln>
        </p:spPr>
        <p:txBody>
          <a:bodyPr wrap="none" lIns="91433" tIns="45717" rIns="91433" bIns="45717">
            <a:spAutoFit/>
          </a:bodyPr>
          <a:lstStyle/>
          <a:p>
            <a:pPr algn="l" eaLnBrk="1" hangingPunct="1"/>
            <a:r>
              <a:rPr lang="en-US" sz="2000" b="1" i="0" dirty="0">
                <a:latin typeface="Calibri" pitchFamily="34" charset="0"/>
              </a:rPr>
              <a:t>3-D </a:t>
            </a:r>
            <a:r>
              <a:rPr lang="en-US" sz="2000" b="1" dirty="0">
                <a:latin typeface="Calibri" pitchFamily="34" charset="0"/>
              </a:rPr>
              <a:t>a</a:t>
            </a:r>
            <a:r>
              <a:rPr lang="en-US" sz="2000" b="1" i="0" dirty="0">
                <a:latin typeface="Calibri" pitchFamily="34" charset="0"/>
              </a:rPr>
              <a:t>ir quality </a:t>
            </a:r>
            <a:r>
              <a:rPr lang="en-US" sz="2000" b="1" dirty="0">
                <a:latin typeface="Calibri" pitchFamily="34" charset="0"/>
              </a:rPr>
              <a:t>m</a:t>
            </a:r>
            <a:r>
              <a:rPr lang="en-US" sz="2000" b="1" i="0" dirty="0">
                <a:latin typeface="Calibri" pitchFamily="34" charset="0"/>
              </a:rPr>
              <a:t>odel</a:t>
            </a:r>
          </a:p>
        </p:txBody>
      </p:sp>
      <p:pic>
        <p:nvPicPr>
          <p:cNvPr id="57" name="Picture 56" descr="PIA03348"/>
          <p:cNvPicPr>
            <a:picLocks noChangeAspect="1" noChangeArrowheads="1"/>
          </p:cNvPicPr>
          <p:nvPr/>
        </p:nvPicPr>
        <p:blipFill>
          <a:blip r:embed="rId4" cstate="print"/>
          <a:srcRect b="15764"/>
          <a:stretch>
            <a:fillRect/>
          </a:stretch>
        </p:blipFill>
        <p:spPr bwMode="auto">
          <a:xfrm>
            <a:off x="2982913" y="4804609"/>
            <a:ext cx="3152775" cy="1828800"/>
          </a:xfrm>
          <a:prstGeom prst="rect">
            <a:avLst/>
          </a:prstGeom>
          <a:noFill/>
          <a:ln w="9525">
            <a:noFill/>
            <a:miter lim="800000"/>
            <a:headEnd/>
            <a:tailEnd/>
          </a:ln>
        </p:spPr>
      </p:pic>
      <p:sp>
        <p:nvSpPr>
          <p:cNvPr id="58" name="Text Box 57"/>
          <p:cNvSpPr txBox="1">
            <a:spLocks noChangeArrowheads="1"/>
          </p:cNvSpPr>
          <p:nvPr/>
        </p:nvSpPr>
        <p:spPr bwMode="auto">
          <a:xfrm>
            <a:off x="3593921" y="4347409"/>
            <a:ext cx="2180391" cy="400103"/>
          </a:xfrm>
          <a:prstGeom prst="rect">
            <a:avLst/>
          </a:prstGeom>
          <a:noFill/>
          <a:ln w="9525">
            <a:noFill/>
            <a:miter lim="800000"/>
            <a:headEnd/>
            <a:tailEnd/>
          </a:ln>
        </p:spPr>
        <p:txBody>
          <a:bodyPr wrap="none" lIns="91433" tIns="45717" rIns="91433" bIns="45717">
            <a:spAutoFit/>
          </a:bodyPr>
          <a:lstStyle/>
          <a:p>
            <a:pPr algn="l" eaLnBrk="1" hangingPunct="1"/>
            <a:r>
              <a:rPr lang="en-US" sz="2000" b="1" i="0" dirty="0">
                <a:latin typeface="Calibri" pitchFamily="34" charset="0"/>
              </a:rPr>
              <a:t>Air </a:t>
            </a:r>
            <a:r>
              <a:rPr lang="en-US" sz="2000" b="1" dirty="0">
                <a:latin typeface="Calibri" pitchFamily="34" charset="0"/>
              </a:rPr>
              <a:t>q</a:t>
            </a:r>
            <a:r>
              <a:rPr lang="en-US" sz="2000" b="1" i="0" dirty="0">
                <a:latin typeface="Calibri" pitchFamily="34" charset="0"/>
              </a:rPr>
              <a:t>uality </a:t>
            </a:r>
            <a:r>
              <a:rPr lang="en-US" sz="2000" b="1" dirty="0">
                <a:latin typeface="Calibri" pitchFamily="34" charset="0"/>
              </a:rPr>
              <a:t>i</a:t>
            </a:r>
            <a:r>
              <a:rPr lang="en-US" sz="2000" b="1" i="0" dirty="0">
                <a:latin typeface="Calibri" pitchFamily="34" charset="0"/>
              </a:rPr>
              <a:t>mpacts</a:t>
            </a:r>
          </a:p>
        </p:txBody>
      </p:sp>
      <p:sp>
        <p:nvSpPr>
          <p:cNvPr id="59" name="Text Box 58"/>
          <p:cNvSpPr txBox="1">
            <a:spLocks noChangeArrowheads="1"/>
          </p:cNvSpPr>
          <p:nvPr/>
        </p:nvSpPr>
        <p:spPr bwMode="auto">
          <a:xfrm>
            <a:off x="3657600" y="4957009"/>
            <a:ext cx="431800" cy="579438"/>
          </a:xfrm>
          <a:prstGeom prst="rect">
            <a:avLst/>
          </a:prstGeom>
          <a:noFill/>
          <a:ln w="9525">
            <a:noFill/>
            <a:miter lim="800000"/>
            <a:headEnd/>
            <a:tailEnd/>
          </a:ln>
        </p:spPr>
        <p:txBody>
          <a:bodyPr wrap="none" lIns="91433" tIns="45717" rIns="91433" bIns="45717">
            <a:spAutoFit/>
          </a:bodyPr>
          <a:lstStyle/>
          <a:p>
            <a:pPr algn="l" eaLnBrk="1" hangingPunct="1"/>
            <a:r>
              <a:rPr lang="en-US" sz="3200" b="1" i="0">
                <a:solidFill>
                  <a:srgbClr val="FF3300"/>
                </a:solidFill>
                <a:latin typeface="+mj-lt"/>
              </a:rPr>
              <a:t>?</a:t>
            </a:r>
          </a:p>
        </p:txBody>
      </p:sp>
      <p:sp>
        <p:nvSpPr>
          <p:cNvPr id="60" name="Text Box 59"/>
          <p:cNvSpPr txBox="1">
            <a:spLocks noChangeArrowheads="1"/>
          </p:cNvSpPr>
          <p:nvPr/>
        </p:nvSpPr>
        <p:spPr bwMode="auto">
          <a:xfrm>
            <a:off x="3733800" y="5596772"/>
            <a:ext cx="431800" cy="579437"/>
          </a:xfrm>
          <a:prstGeom prst="rect">
            <a:avLst/>
          </a:prstGeom>
          <a:noFill/>
          <a:ln w="9525">
            <a:noFill/>
            <a:miter lim="800000"/>
            <a:headEnd/>
            <a:tailEnd/>
          </a:ln>
        </p:spPr>
        <p:txBody>
          <a:bodyPr wrap="none" lIns="91433" tIns="45717" rIns="91433" bIns="45717">
            <a:spAutoFit/>
          </a:bodyPr>
          <a:lstStyle/>
          <a:p>
            <a:pPr algn="l" eaLnBrk="1" hangingPunct="1"/>
            <a:r>
              <a:rPr lang="en-US" sz="3200" b="1" i="0">
                <a:solidFill>
                  <a:srgbClr val="FF3300"/>
                </a:solidFill>
                <a:latin typeface="+mj-lt"/>
              </a:rPr>
              <a:t>?</a:t>
            </a:r>
          </a:p>
        </p:txBody>
      </p:sp>
      <p:sp>
        <p:nvSpPr>
          <p:cNvPr id="61" name="Text Box 60"/>
          <p:cNvSpPr txBox="1">
            <a:spLocks noChangeArrowheads="1"/>
          </p:cNvSpPr>
          <p:nvPr/>
        </p:nvSpPr>
        <p:spPr bwMode="auto">
          <a:xfrm>
            <a:off x="4572000" y="5185609"/>
            <a:ext cx="431800" cy="579438"/>
          </a:xfrm>
          <a:prstGeom prst="rect">
            <a:avLst/>
          </a:prstGeom>
          <a:noFill/>
          <a:ln w="9525">
            <a:noFill/>
            <a:miter lim="800000"/>
            <a:headEnd/>
            <a:tailEnd/>
          </a:ln>
        </p:spPr>
        <p:txBody>
          <a:bodyPr wrap="none" lIns="91433" tIns="45717" rIns="91433" bIns="45717">
            <a:spAutoFit/>
          </a:bodyPr>
          <a:lstStyle/>
          <a:p>
            <a:pPr algn="l" eaLnBrk="1" hangingPunct="1"/>
            <a:r>
              <a:rPr lang="en-US" sz="3200" b="1" i="0">
                <a:solidFill>
                  <a:srgbClr val="FF3300"/>
                </a:solidFill>
                <a:latin typeface="+mj-lt"/>
              </a:rPr>
              <a:t>?</a:t>
            </a:r>
          </a:p>
        </p:txBody>
      </p:sp>
      <p:sp>
        <p:nvSpPr>
          <p:cNvPr id="62" name="Text Box 61"/>
          <p:cNvSpPr txBox="1">
            <a:spLocks noChangeArrowheads="1"/>
          </p:cNvSpPr>
          <p:nvPr/>
        </p:nvSpPr>
        <p:spPr bwMode="auto">
          <a:xfrm>
            <a:off x="4902200" y="5658684"/>
            <a:ext cx="431800" cy="579438"/>
          </a:xfrm>
          <a:prstGeom prst="rect">
            <a:avLst/>
          </a:prstGeom>
          <a:noFill/>
          <a:ln w="9525">
            <a:noFill/>
            <a:miter lim="800000"/>
            <a:headEnd/>
            <a:tailEnd/>
          </a:ln>
        </p:spPr>
        <p:txBody>
          <a:bodyPr wrap="none" lIns="91433" tIns="45717" rIns="91433" bIns="45717">
            <a:spAutoFit/>
          </a:bodyPr>
          <a:lstStyle/>
          <a:p>
            <a:pPr algn="l" eaLnBrk="1" hangingPunct="1"/>
            <a:r>
              <a:rPr lang="en-US" sz="3200" b="1" i="0">
                <a:solidFill>
                  <a:srgbClr val="FF3300"/>
                </a:solidFill>
                <a:latin typeface="+mj-lt"/>
              </a:rPr>
              <a:t>?</a:t>
            </a:r>
          </a:p>
        </p:txBody>
      </p:sp>
      <p:sp>
        <p:nvSpPr>
          <p:cNvPr id="63" name="Text Box 62"/>
          <p:cNvSpPr txBox="1">
            <a:spLocks noChangeArrowheads="1"/>
          </p:cNvSpPr>
          <p:nvPr/>
        </p:nvSpPr>
        <p:spPr bwMode="auto">
          <a:xfrm>
            <a:off x="5435600" y="4957009"/>
            <a:ext cx="431800" cy="579438"/>
          </a:xfrm>
          <a:prstGeom prst="rect">
            <a:avLst/>
          </a:prstGeom>
          <a:noFill/>
          <a:ln w="9525">
            <a:noFill/>
            <a:miter lim="800000"/>
            <a:headEnd/>
            <a:tailEnd/>
          </a:ln>
        </p:spPr>
        <p:txBody>
          <a:bodyPr wrap="none" lIns="91433" tIns="45717" rIns="91433" bIns="45717">
            <a:spAutoFit/>
          </a:bodyPr>
          <a:lstStyle/>
          <a:p>
            <a:pPr algn="l" eaLnBrk="1" hangingPunct="1"/>
            <a:r>
              <a:rPr lang="en-US" sz="3200" b="1" i="0">
                <a:solidFill>
                  <a:srgbClr val="FF3300"/>
                </a:solidFill>
                <a:latin typeface="+mj-lt"/>
              </a:rPr>
              <a:t>?</a:t>
            </a:r>
          </a:p>
        </p:txBody>
      </p:sp>
      <p:sp>
        <p:nvSpPr>
          <p:cNvPr id="64" name="WordArt 63"/>
          <p:cNvSpPr>
            <a:spLocks noChangeArrowheads="1" noChangeShapeType="1" noTextEdit="1"/>
          </p:cNvSpPr>
          <p:nvPr/>
        </p:nvSpPr>
        <p:spPr bwMode="auto">
          <a:xfrm>
            <a:off x="4972050" y="6157159"/>
            <a:ext cx="819150" cy="171450"/>
          </a:xfrm>
          <a:prstGeom prst="rect">
            <a:avLst/>
          </a:prstGeom>
        </p:spPr>
        <p:txBody>
          <a:bodyPr wrap="none" fromWordArt="1">
            <a:prstTxWarp prst="textPlain">
              <a:avLst>
                <a:gd name="adj" fmla="val 50000"/>
              </a:avLst>
            </a:prstTxWarp>
          </a:bodyPr>
          <a:lstStyle/>
          <a:p>
            <a:r>
              <a:rPr lang="en-US" sz="1000" kern="10" spc="200">
                <a:ln w="9525">
                  <a:noFill/>
                  <a:round/>
                  <a:headEnd/>
                  <a:tailEnd/>
                </a:ln>
                <a:solidFill>
                  <a:schemeClr val="bg1"/>
                </a:solidFill>
                <a:effectLst>
                  <a:outerShdw dist="45791" dir="3378596" algn="ctr" rotWithShape="0">
                    <a:srgbClr val="4D4D4D">
                      <a:alpha val="79999"/>
                    </a:srgbClr>
                  </a:outerShdw>
                </a:effectLst>
                <a:latin typeface="+mn-lt"/>
              </a:rPr>
              <a:t>Long Beach</a:t>
            </a:r>
          </a:p>
        </p:txBody>
      </p:sp>
      <p:sp>
        <p:nvSpPr>
          <p:cNvPr id="65" name="WordArt 64"/>
          <p:cNvSpPr>
            <a:spLocks noChangeArrowheads="1" noChangeShapeType="1" noTextEdit="1"/>
          </p:cNvSpPr>
          <p:nvPr/>
        </p:nvSpPr>
        <p:spPr bwMode="auto">
          <a:xfrm>
            <a:off x="3810000" y="5547559"/>
            <a:ext cx="838200" cy="171450"/>
          </a:xfrm>
          <a:prstGeom prst="rect">
            <a:avLst/>
          </a:prstGeom>
        </p:spPr>
        <p:txBody>
          <a:bodyPr wrap="none" fromWordArt="1">
            <a:prstTxWarp prst="textPlain">
              <a:avLst>
                <a:gd name="adj" fmla="val 50000"/>
              </a:avLst>
            </a:prstTxWarp>
          </a:bodyPr>
          <a:lstStyle/>
          <a:p>
            <a:r>
              <a:rPr lang="en-US" sz="1000" kern="10" spc="200" dirty="0">
                <a:ln w="9525">
                  <a:noFill/>
                  <a:round/>
                  <a:headEnd/>
                  <a:tailEnd/>
                </a:ln>
                <a:solidFill>
                  <a:schemeClr val="bg1"/>
                </a:solidFill>
                <a:effectLst>
                  <a:outerShdw dist="45791" dir="3378596" algn="ctr" rotWithShape="0">
                    <a:srgbClr val="4D4D4D">
                      <a:alpha val="79999"/>
                    </a:srgbClr>
                  </a:outerShdw>
                </a:effectLst>
                <a:latin typeface="+mn-lt"/>
              </a:rPr>
              <a:t>Los Angeles</a:t>
            </a:r>
          </a:p>
        </p:txBody>
      </p:sp>
      <p:sp>
        <p:nvSpPr>
          <p:cNvPr id="66" name="WordArt 65"/>
          <p:cNvSpPr>
            <a:spLocks noChangeArrowheads="1" noChangeShapeType="1" noTextEdit="1"/>
          </p:cNvSpPr>
          <p:nvPr/>
        </p:nvSpPr>
        <p:spPr bwMode="auto">
          <a:xfrm>
            <a:off x="5381625" y="5414209"/>
            <a:ext cx="638175" cy="133350"/>
          </a:xfrm>
          <a:prstGeom prst="rect">
            <a:avLst/>
          </a:prstGeom>
        </p:spPr>
        <p:txBody>
          <a:bodyPr wrap="none" fromWordArt="1">
            <a:prstTxWarp prst="textPlain">
              <a:avLst>
                <a:gd name="adj" fmla="val 50000"/>
              </a:avLst>
            </a:prstTxWarp>
          </a:bodyPr>
          <a:lstStyle/>
          <a:p>
            <a:r>
              <a:rPr lang="en-US" sz="1000" kern="10" spc="200">
                <a:ln w="9525">
                  <a:noFill/>
                  <a:round/>
                  <a:headEnd/>
                  <a:tailEnd/>
                </a:ln>
                <a:solidFill>
                  <a:schemeClr val="bg1"/>
                </a:solidFill>
                <a:effectLst>
                  <a:outerShdw dist="45791" dir="3378596" algn="ctr" rotWithShape="0">
                    <a:srgbClr val="4D4D4D">
                      <a:alpha val="79999"/>
                    </a:srgbClr>
                  </a:outerShdw>
                </a:effectLst>
                <a:latin typeface="+mn-lt"/>
              </a:rPr>
              <a:t>Riverside</a:t>
            </a:r>
          </a:p>
        </p:txBody>
      </p:sp>
      <p:sp>
        <p:nvSpPr>
          <p:cNvPr id="67" name="AutoShape 66"/>
          <p:cNvSpPr>
            <a:spLocks noChangeArrowheads="1"/>
          </p:cNvSpPr>
          <p:nvPr/>
        </p:nvSpPr>
        <p:spPr bwMode="auto">
          <a:xfrm rot="-2839631">
            <a:off x="4129088" y="2990097"/>
            <a:ext cx="1039812" cy="1065212"/>
          </a:xfrm>
          <a:custGeom>
            <a:avLst/>
            <a:gdLst>
              <a:gd name="T0" fmla="*/ 884322 w 21600"/>
              <a:gd name="T1" fmla="*/ 152730 h 21600"/>
              <a:gd name="T2" fmla="*/ 513118 w 21600"/>
              <a:gd name="T3" fmla="*/ 133201 h 21600"/>
              <a:gd name="T4" fmla="*/ 702114 w 21600"/>
              <a:gd name="T5" fmla="*/ 342643 h 21600"/>
              <a:gd name="T6" fmla="*/ 1169788 w 21600"/>
              <a:gd name="T7" fmla="*/ 532606 h 21600"/>
              <a:gd name="T8" fmla="*/ 909836 w 21600"/>
              <a:gd name="T9" fmla="*/ 798909 h 21600"/>
              <a:gd name="T10" fmla="*/ 649882 w 21600"/>
              <a:gd name="T11" fmla="*/ 53260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68" y="5399"/>
                  <a:pt x="10737" y="5400"/>
                  <a:pt x="10706" y="5400"/>
                </a:cubicBezTo>
                <a:lnTo>
                  <a:pt x="10613" y="1"/>
                </a:lnTo>
                <a:cubicBezTo>
                  <a:pt x="10675" y="0"/>
                  <a:pt x="1073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en-US">
              <a:latin typeface="+mj-lt"/>
            </a:endParaRPr>
          </a:p>
        </p:txBody>
      </p:sp>
      <p:sp>
        <p:nvSpPr>
          <p:cNvPr id="68" name="AutoShape 67"/>
          <p:cNvSpPr>
            <a:spLocks noChangeArrowheads="1"/>
          </p:cNvSpPr>
          <p:nvPr/>
        </p:nvSpPr>
        <p:spPr bwMode="auto">
          <a:xfrm rot="4625385">
            <a:off x="6058997" y="3983364"/>
            <a:ext cx="1039812" cy="1065213"/>
          </a:xfrm>
          <a:custGeom>
            <a:avLst/>
            <a:gdLst>
              <a:gd name="T0" fmla="*/ 884322 w 21600"/>
              <a:gd name="T1" fmla="*/ 152730 h 21600"/>
              <a:gd name="T2" fmla="*/ 513118 w 21600"/>
              <a:gd name="T3" fmla="*/ 133201 h 21600"/>
              <a:gd name="T4" fmla="*/ 702114 w 21600"/>
              <a:gd name="T5" fmla="*/ 342643 h 21600"/>
              <a:gd name="T6" fmla="*/ 1169788 w 21600"/>
              <a:gd name="T7" fmla="*/ 532607 h 21600"/>
              <a:gd name="T8" fmla="*/ 909836 w 21600"/>
              <a:gd name="T9" fmla="*/ 798910 h 21600"/>
              <a:gd name="T10" fmla="*/ 649882 w 21600"/>
              <a:gd name="T11" fmla="*/ 53260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68" y="5399"/>
                  <a:pt x="10737" y="5400"/>
                  <a:pt x="10706" y="5400"/>
                </a:cubicBezTo>
                <a:lnTo>
                  <a:pt x="10613" y="1"/>
                </a:lnTo>
                <a:cubicBezTo>
                  <a:pt x="10675" y="0"/>
                  <a:pt x="1073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en-US">
              <a:latin typeface="+mj-lt"/>
            </a:endParaRPr>
          </a:p>
        </p:txBody>
      </p:sp>
      <p:sp>
        <p:nvSpPr>
          <p:cNvPr id="69" name="AutoShape 68"/>
          <p:cNvSpPr>
            <a:spLocks noChangeArrowheads="1"/>
          </p:cNvSpPr>
          <p:nvPr/>
        </p:nvSpPr>
        <p:spPr bwMode="auto">
          <a:xfrm rot="-10423390">
            <a:off x="2036315" y="4172459"/>
            <a:ext cx="1039812" cy="1065212"/>
          </a:xfrm>
          <a:custGeom>
            <a:avLst/>
            <a:gdLst>
              <a:gd name="T0" fmla="*/ 884322 w 21600"/>
              <a:gd name="T1" fmla="*/ 152730 h 21600"/>
              <a:gd name="T2" fmla="*/ 513118 w 21600"/>
              <a:gd name="T3" fmla="*/ 133201 h 21600"/>
              <a:gd name="T4" fmla="*/ 702114 w 21600"/>
              <a:gd name="T5" fmla="*/ 342643 h 21600"/>
              <a:gd name="T6" fmla="*/ 1169788 w 21600"/>
              <a:gd name="T7" fmla="*/ 532606 h 21600"/>
              <a:gd name="T8" fmla="*/ 909836 w 21600"/>
              <a:gd name="T9" fmla="*/ 798909 h 21600"/>
              <a:gd name="T10" fmla="*/ 649882 w 21600"/>
              <a:gd name="T11" fmla="*/ 53260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68" y="5399"/>
                  <a:pt x="10737" y="5400"/>
                  <a:pt x="10706" y="5400"/>
                </a:cubicBezTo>
                <a:lnTo>
                  <a:pt x="10613" y="1"/>
                </a:lnTo>
                <a:cubicBezTo>
                  <a:pt x="10675" y="0"/>
                  <a:pt x="10737"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en-US">
              <a:latin typeface="+mj-lt"/>
            </a:endParaRPr>
          </a:p>
        </p:txBody>
      </p:sp>
      <p:sp>
        <p:nvSpPr>
          <p:cNvPr id="70" name="Text Box 69"/>
          <p:cNvSpPr txBox="1">
            <a:spLocks noChangeArrowheads="1"/>
          </p:cNvSpPr>
          <p:nvPr/>
        </p:nvSpPr>
        <p:spPr bwMode="auto">
          <a:xfrm>
            <a:off x="3629308" y="1867534"/>
            <a:ext cx="2284392" cy="1015657"/>
          </a:xfrm>
          <a:prstGeom prst="rect">
            <a:avLst/>
          </a:prstGeom>
          <a:noFill/>
          <a:ln w="9525">
            <a:noFill/>
            <a:miter lim="800000"/>
            <a:headEnd/>
            <a:tailEnd/>
          </a:ln>
        </p:spPr>
        <p:txBody>
          <a:bodyPr wrap="square" lIns="91433" tIns="45717" rIns="91433" bIns="45717">
            <a:spAutoFit/>
          </a:bodyPr>
          <a:lstStyle/>
          <a:p>
            <a:pPr algn="ctr" eaLnBrk="1" hangingPunct="1"/>
            <a:r>
              <a:rPr lang="en-US" sz="2000" b="1" dirty="0">
                <a:latin typeface="Calibri" pitchFamily="34" charset="0"/>
              </a:rPr>
              <a:t>Determine spatial/temporal</a:t>
            </a:r>
          </a:p>
          <a:p>
            <a:pPr algn="ctr" eaLnBrk="1" hangingPunct="1"/>
            <a:r>
              <a:rPr lang="en-US" sz="2000" b="1" dirty="0">
                <a:latin typeface="Calibri" pitchFamily="34" charset="0"/>
              </a:rPr>
              <a:t>emissions</a:t>
            </a:r>
          </a:p>
        </p:txBody>
      </p:sp>
      <p:sp>
        <p:nvSpPr>
          <p:cNvPr id="71" name="Text Box 70"/>
          <p:cNvSpPr txBox="1">
            <a:spLocks noChangeArrowheads="1"/>
          </p:cNvSpPr>
          <p:nvPr/>
        </p:nvSpPr>
        <p:spPr bwMode="auto">
          <a:xfrm>
            <a:off x="6816522" y="5169734"/>
            <a:ext cx="1973667" cy="1015657"/>
          </a:xfrm>
          <a:prstGeom prst="rect">
            <a:avLst/>
          </a:prstGeom>
          <a:noFill/>
          <a:ln w="9525">
            <a:noFill/>
            <a:miter lim="800000"/>
            <a:headEnd/>
            <a:tailEnd/>
          </a:ln>
        </p:spPr>
        <p:txBody>
          <a:bodyPr wrap="none" lIns="91433" tIns="45717" rIns="91433" bIns="45717">
            <a:spAutoFit/>
          </a:bodyPr>
          <a:lstStyle/>
          <a:p>
            <a:pPr algn="ctr" eaLnBrk="1" hangingPunct="1"/>
            <a:r>
              <a:rPr lang="en-US" sz="2000" b="1" dirty="0">
                <a:latin typeface="Calibri" pitchFamily="34" charset="0"/>
              </a:rPr>
              <a:t>Determine</a:t>
            </a:r>
          </a:p>
          <a:p>
            <a:pPr algn="ctr" eaLnBrk="1" hangingPunct="1"/>
            <a:r>
              <a:rPr lang="en-US" sz="2000" b="1" dirty="0">
                <a:latin typeface="Calibri" pitchFamily="34" charset="0"/>
              </a:rPr>
              <a:t>spatial/temporal</a:t>
            </a:r>
          </a:p>
          <a:p>
            <a:pPr algn="ctr" eaLnBrk="1" hangingPunct="1"/>
            <a:r>
              <a:rPr lang="en-US" sz="2000" b="1" dirty="0">
                <a:latin typeface="Calibri" pitchFamily="34" charset="0"/>
              </a:rPr>
              <a:t>AQ impacts</a:t>
            </a:r>
          </a:p>
        </p:txBody>
      </p:sp>
      <p:sp>
        <p:nvSpPr>
          <p:cNvPr id="72" name="Text Box 71"/>
          <p:cNvSpPr txBox="1">
            <a:spLocks noChangeArrowheads="1"/>
          </p:cNvSpPr>
          <p:nvPr/>
        </p:nvSpPr>
        <p:spPr bwMode="auto">
          <a:xfrm>
            <a:off x="465189" y="5239729"/>
            <a:ext cx="1923846" cy="707880"/>
          </a:xfrm>
          <a:prstGeom prst="rect">
            <a:avLst/>
          </a:prstGeom>
          <a:noFill/>
          <a:ln w="9525">
            <a:noFill/>
            <a:miter lim="800000"/>
            <a:headEnd/>
            <a:tailEnd/>
          </a:ln>
        </p:spPr>
        <p:txBody>
          <a:bodyPr wrap="none" lIns="91433" tIns="45717" rIns="91433" bIns="45717">
            <a:spAutoFit/>
          </a:bodyPr>
          <a:lstStyle/>
          <a:p>
            <a:pPr algn="ctr" eaLnBrk="1" hangingPunct="1"/>
            <a:r>
              <a:rPr lang="en-US" sz="2000" b="1" dirty="0">
                <a:latin typeface="Calibri" pitchFamily="34" charset="0"/>
              </a:rPr>
              <a:t>Determine GHG </a:t>
            </a:r>
          </a:p>
          <a:p>
            <a:pPr algn="ctr" eaLnBrk="1" hangingPunct="1"/>
            <a:r>
              <a:rPr lang="en-US" sz="2000" b="1" dirty="0">
                <a:latin typeface="Calibri" pitchFamily="34" charset="0"/>
              </a:rPr>
              <a:t>co-benefits </a:t>
            </a:r>
          </a:p>
        </p:txBody>
      </p:sp>
      <p:pic>
        <p:nvPicPr>
          <p:cNvPr id="130052" name="Picture 4" descr="https://encrypted-tbn3.google.com/images?q=tbn:ANd9GcQJQ4TCiNT4Z-C13gHT4DttmvXfjyf6qlCsk3dkC6SnszNlU6XV"/>
          <p:cNvPicPr>
            <a:picLocks noChangeAspect="1" noChangeArrowheads="1"/>
          </p:cNvPicPr>
          <p:nvPr/>
        </p:nvPicPr>
        <p:blipFill>
          <a:blip r:embed="rId5" cstate="print"/>
          <a:srcRect/>
          <a:stretch>
            <a:fillRect/>
          </a:stretch>
        </p:blipFill>
        <p:spPr bwMode="auto">
          <a:xfrm>
            <a:off x="547965" y="2009323"/>
            <a:ext cx="1412441" cy="1057968"/>
          </a:xfrm>
          <a:prstGeom prst="rect">
            <a:avLst/>
          </a:prstGeom>
          <a:noFill/>
        </p:spPr>
      </p:pic>
      <p:pic>
        <p:nvPicPr>
          <p:cNvPr id="130056" name="Picture 8" descr="https://encrypted-tbn2.google.com/images?q=tbn:ANd9GcRgJB0fi428Hz8xbk63UUpmXJchAWfWI2FsWvVeQMbhjsJVvhUU"/>
          <p:cNvPicPr>
            <a:picLocks noChangeAspect="1" noChangeArrowheads="1"/>
          </p:cNvPicPr>
          <p:nvPr/>
        </p:nvPicPr>
        <p:blipFill>
          <a:blip r:embed="rId6" cstate="print"/>
          <a:srcRect/>
          <a:stretch>
            <a:fillRect/>
          </a:stretch>
        </p:blipFill>
        <p:spPr bwMode="auto">
          <a:xfrm>
            <a:off x="312516" y="2877424"/>
            <a:ext cx="1321426" cy="994897"/>
          </a:xfrm>
          <a:prstGeom prst="rect">
            <a:avLst/>
          </a:prstGeom>
          <a:noFill/>
        </p:spPr>
      </p:pic>
      <p:pic>
        <p:nvPicPr>
          <p:cNvPr id="74" name="Picture 2" descr="http://www.fuelcellpark.com/h2/images/leuna.jpg"/>
          <p:cNvPicPr>
            <a:picLocks noChangeAspect="1" noChangeArrowheads="1"/>
          </p:cNvPicPr>
          <p:nvPr/>
        </p:nvPicPr>
        <p:blipFill>
          <a:blip r:embed="rId7"/>
          <a:srcRect/>
          <a:stretch>
            <a:fillRect/>
          </a:stretch>
        </p:blipFill>
        <p:spPr bwMode="auto">
          <a:xfrm>
            <a:off x="1843137" y="2449961"/>
            <a:ext cx="1687142" cy="998788"/>
          </a:xfrm>
          <a:prstGeom prst="rect">
            <a:avLst/>
          </a:prstGeom>
          <a:noFill/>
        </p:spPr>
      </p:pic>
      <p:pic>
        <p:nvPicPr>
          <p:cNvPr id="75" name="Picture 6"/>
          <p:cNvPicPr>
            <a:picLocks noChangeAspect="1" noChangeArrowheads="1"/>
          </p:cNvPicPr>
          <p:nvPr/>
        </p:nvPicPr>
        <p:blipFill>
          <a:blip r:embed="rId8" cstate="print"/>
          <a:srcRect/>
          <a:stretch>
            <a:fillRect/>
          </a:stretch>
        </p:blipFill>
        <p:spPr>
          <a:xfrm>
            <a:off x="1382058" y="2944236"/>
            <a:ext cx="1379779" cy="1034713"/>
          </a:xfrm>
          <a:prstGeom prst="rect">
            <a:avLst/>
          </a:prstGeom>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823" y="2819400"/>
            <a:ext cx="5206823" cy="3831524"/>
          </a:xfrm>
          <a:prstGeom prst="rect">
            <a:avLst/>
          </a:prstGeom>
        </p:spPr>
      </p:pic>
      <p:pic>
        <p:nvPicPr>
          <p:cNvPr id="63" name="Picture 6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6912" y="2874077"/>
            <a:ext cx="6407288" cy="3831523"/>
          </a:xfrm>
          <a:prstGeom prst="rect">
            <a:avLst/>
          </a:prstGeom>
        </p:spPr>
      </p:pic>
      <p:sp>
        <p:nvSpPr>
          <p:cNvPr id="2" name="Title 1"/>
          <p:cNvSpPr>
            <a:spLocks noGrp="1"/>
          </p:cNvSpPr>
          <p:nvPr>
            <p:ph type="title"/>
          </p:nvPr>
        </p:nvSpPr>
        <p:spPr/>
        <p:txBody>
          <a:bodyPr/>
          <a:lstStyle/>
          <a:p>
            <a:r>
              <a:rPr lang="en-US" dirty="0"/>
              <a:t>Methodology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0760" y="1236078"/>
            <a:ext cx="2953936" cy="2345323"/>
          </a:xfrm>
          <a:prstGeom prst="rect">
            <a:avLst/>
          </a:prstGeom>
        </p:spPr>
      </p:pic>
      <p:pic>
        <p:nvPicPr>
          <p:cNvPr id="5" name="Pictur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8591" y="1143001"/>
            <a:ext cx="3693589" cy="3269902"/>
          </a:xfrm>
          <a:prstGeom prst="rect">
            <a:avLst/>
          </a:prstGeom>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399" y="1405355"/>
            <a:ext cx="2685441" cy="133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2909248" y="1539731"/>
            <a:ext cx="439809" cy="261773"/>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740351" y="1524000"/>
            <a:ext cx="439809" cy="261773"/>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52134" y="990600"/>
            <a:ext cx="1846191" cy="338554"/>
          </a:xfrm>
          <a:prstGeom prst="rect">
            <a:avLst/>
          </a:prstGeom>
          <a:noFill/>
        </p:spPr>
        <p:txBody>
          <a:bodyPr wrap="square" rtlCol="0">
            <a:spAutoFit/>
          </a:bodyPr>
          <a:lstStyle/>
          <a:p>
            <a:r>
              <a:rPr lang="en-US" sz="1600" b="1" u="sng" dirty="0">
                <a:solidFill>
                  <a:schemeClr val="tx2"/>
                </a:solidFill>
                <a:latin typeface="Calibri" pitchFamily="34" charset="0"/>
              </a:rPr>
              <a:t>Pollutant Emissions </a:t>
            </a:r>
          </a:p>
        </p:txBody>
      </p:sp>
      <p:sp>
        <p:nvSpPr>
          <p:cNvPr id="10" name="TextBox 9"/>
          <p:cNvSpPr txBox="1"/>
          <p:nvPr/>
        </p:nvSpPr>
        <p:spPr>
          <a:xfrm>
            <a:off x="6366018" y="990600"/>
            <a:ext cx="2168382" cy="338554"/>
          </a:xfrm>
          <a:prstGeom prst="rect">
            <a:avLst/>
          </a:prstGeom>
          <a:noFill/>
        </p:spPr>
        <p:txBody>
          <a:bodyPr wrap="square" rtlCol="0">
            <a:spAutoFit/>
          </a:bodyPr>
          <a:lstStyle/>
          <a:p>
            <a:r>
              <a:rPr lang="en-US" sz="1600" b="1" u="sng" dirty="0">
                <a:solidFill>
                  <a:schemeClr val="tx2"/>
                </a:solidFill>
                <a:latin typeface="Calibri" pitchFamily="34" charset="0"/>
              </a:rPr>
              <a:t>Air Quality Simulations</a:t>
            </a:r>
          </a:p>
        </p:txBody>
      </p:sp>
      <p:sp>
        <p:nvSpPr>
          <p:cNvPr id="11" name="TextBox 10"/>
          <p:cNvSpPr txBox="1"/>
          <p:nvPr/>
        </p:nvSpPr>
        <p:spPr>
          <a:xfrm>
            <a:off x="533400" y="990600"/>
            <a:ext cx="2057400" cy="338554"/>
          </a:xfrm>
          <a:prstGeom prst="rect">
            <a:avLst/>
          </a:prstGeom>
          <a:noFill/>
        </p:spPr>
        <p:txBody>
          <a:bodyPr wrap="square" rtlCol="0">
            <a:spAutoFit/>
          </a:bodyPr>
          <a:lstStyle/>
          <a:p>
            <a:r>
              <a:rPr lang="en-US" sz="1600" b="1" u="sng" dirty="0">
                <a:solidFill>
                  <a:schemeClr val="tx2"/>
                </a:solidFill>
                <a:latin typeface="Calibri" pitchFamily="34" charset="0"/>
              </a:rPr>
              <a:t>Technology Scenarios</a:t>
            </a:r>
          </a:p>
        </p:txBody>
      </p:sp>
      <p:graphicFrame>
        <p:nvGraphicFramePr>
          <p:cNvPr id="12" name="Content Placeholder 3"/>
          <p:cNvGraphicFramePr>
            <a:graphicFrameLocks/>
          </p:cNvGraphicFramePr>
          <p:nvPr>
            <p:extLst>
              <p:ext uri="{D42A27DB-BD31-4B8C-83A1-F6EECF244321}">
                <p14:modId xmlns:p14="http://schemas.microsoft.com/office/powerpoint/2010/main" val="23060986"/>
              </p:ext>
            </p:extLst>
          </p:nvPr>
        </p:nvGraphicFramePr>
        <p:xfrm>
          <a:off x="65904" y="3354312"/>
          <a:ext cx="1524001" cy="795528"/>
        </p:xfrm>
        <a:graphic>
          <a:graphicData uri="http://schemas.openxmlformats.org/drawingml/2006/table">
            <a:tbl>
              <a:tblPr firstRow="1" bandRow="1">
                <a:tableStyleId>{7E9639D4-E3E2-4D34-9284-5A2195B3D0D7}</a:tableStyleId>
              </a:tblPr>
              <a:tblGrid>
                <a:gridCol w="1524001">
                  <a:extLst>
                    <a:ext uri="{9D8B030D-6E8A-4147-A177-3AD203B41FA5}">
                      <a16:colId xmlns:a16="http://schemas.microsoft.com/office/drawing/2014/main" val="20000"/>
                    </a:ext>
                  </a:extLst>
                </a:gridCol>
              </a:tblGrid>
              <a:tr h="272801">
                <a:tc>
                  <a:txBody>
                    <a:bodyPr/>
                    <a:lstStyle/>
                    <a:p>
                      <a:pPr algn="ctr"/>
                      <a:r>
                        <a:rPr lang="en-US" sz="1340" b="1" dirty="0"/>
                        <a:t>Baseline Emissions </a:t>
                      </a:r>
                    </a:p>
                  </a:txBody>
                  <a:tcPr/>
                </a:tc>
                <a:extLst>
                  <a:ext uri="{0D108BD9-81ED-4DB2-BD59-A6C34878D82A}">
                    <a16:rowId xmlns:a16="http://schemas.microsoft.com/office/drawing/2014/main" val="10000"/>
                  </a:ext>
                </a:extLst>
              </a:tr>
              <a:tr h="160471">
                <a:tc>
                  <a:txBody>
                    <a:bodyPr/>
                    <a:lstStyle/>
                    <a:p>
                      <a:pPr algn="ctr"/>
                      <a:r>
                        <a:rPr lang="en-US" sz="1340" b="1" dirty="0"/>
                        <a:t>2005 EPA</a:t>
                      </a:r>
                      <a:r>
                        <a:rPr lang="en-US" sz="1340" b="1" baseline="0" dirty="0"/>
                        <a:t> NEI</a:t>
                      </a:r>
                      <a:endParaRPr lang="en-US" sz="1340" b="1" dirty="0"/>
                    </a:p>
                  </a:txBody>
                  <a:tcPr/>
                </a:tc>
                <a:extLst>
                  <a:ext uri="{0D108BD9-81ED-4DB2-BD59-A6C34878D82A}">
                    <a16:rowId xmlns:a16="http://schemas.microsoft.com/office/drawing/2014/main" val="10001"/>
                  </a:ext>
                </a:extLst>
              </a:tr>
            </a:tbl>
          </a:graphicData>
        </a:graphic>
      </p:graphicFrame>
      <p:sp>
        <p:nvSpPr>
          <p:cNvPr id="14" name="TextBox 13"/>
          <p:cNvSpPr txBox="1"/>
          <p:nvPr/>
        </p:nvSpPr>
        <p:spPr>
          <a:xfrm>
            <a:off x="2192867" y="3048000"/>
            <a:ext cx="1752600" cy="1077218"/>
          </a:xfrm>
          <a:prstGeom prst="rect">
            <a:avLst/>
          </a:prstGeom>
          <a:solidFill>
            <a:schemeClr val="tx1"/>
          </a:solidFill>
        </p:spPr>
        <p:txBody>
          <a:bodyPr wrap="square" rtlCol="0">
            <a:spAutoFit/>
          </a:bodyPr>
          <a:lstStyle/>
          <a:p>
            <a:pPr algn="ctr"/>
            <a:r>
              <a:rPr lang="en-US" sz="1600" b="1" dirty="0">
                <a:solidFill>
                  <a:schemeClr val="bg1"/>
                </a:solidFill>
                <a:latin typeface="+mn-lt"/>
                <a:cs typeface="+mn-cs"/>
              </a:rPr>
              <a:t>Sparse Matrix Operator Kernel Emissions (SMOKE) Model</a:t>
            </a:r>
          </a:p>
        </p:txBody>
      </p:sp>
      <p:sp>
        <p:nvSpPr>
          <p:cNvPr id="15" name="Right Arrow 14"/>
          <p:cNvSpPr/>
          <p:nvPr/>
        </p:nvSpPr>
        <p:spPr bwMode="auto">
          <a:xfrm flipV="1">
            <a:off x="1666104" y="3581401"/>
            <a:ext cx="457200" cy="111695"/>
          </a:xfrm>
          <a:prstGeom prst="rightArrow">
            <a:avLst/>
          </a:prstGeom>
          <a:solidFill>
            <a:schemeClr val="tx1"/>
          </a:solid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grpSp>
        <p:nvGrpSpPr>
          <p:cNvPr id="13" name="Group 16"/>
          <p:cNvGrpSpPr/>
          <p:nvPr/>
        </p:nvGrpSpPr>
        <p:grpSpPr>
          <a:xfrm>
            <a:off x="80571" y="4412903"/>
            <a:ext cx="1914184" cy="1641697"/>
            <a:chOff x="1293813" y="4091904"/>
            <a:chExt cx="3070496" cy="2385096"/>
          </a:xfrm>
        </p:grpSpPr>
        <p:pic>
          <p:nvPicPr>
            <p:cNvPr id="18" name="Picture 7" descr="Industrial_log_12km.jpg"/>
            <p:cNvPicPr>
              <a:picLocks noChangeAspect="1"/>
            </p:cNvPicPr>
            <p:nvPr/>
          </p:nvPicPr>
          <p:blipFill>
            <a:blip r:embed="rId8" cstate="print"/>
            <a:srcRect l="11195" t="13333" r="22552" b="37778"/>
            <a:stretch>
              <a:fillRect/>
            </a:stretch>
          </p:blipFill>
          <p:spPr bwMode="auto">
            <a:xfrm>
              <a:off x="1293813" y="4608513"/>
              <a:ext cx="2973387" cy="1868487"/>
            </a:xfrm>
            <a:prstGeom prst="rect">
              <a:avLst/>
            </a:prstGeom>
            <a:noFill/>
            <a:ln w="9525">
              <a:noFill/>
              <a:miter lim="800000"/>
              <a:headEnd/>
              <a:tailEnd/>
            </a:ln>
          </p:spPr>
        </p:pic>
        <p:sp>
          <p:nvSpPr>
            <p:cNvPr id="19" name="TextBox 18"/>
            <p:cNvSpPr txBox="1"/>
            <p:nvPr/>
          </p:nvSpPr>
          <p:spPr>
            <a:xfrm>
              <a:off x="1390924" y="4091904"/>
              <a:ext cx="2973385" cy="447146"/>
            </a:xfrm>
            <a:prstGeom prst="rect">
              <a:avLst/>
            </a:prstGeom>
            <a:solidFill>
              <a:schemeClr val="tx1"/>
            </a:solidFill>
            <a:ln>
              <a:solidFill>
                <a:schemeClr val="tx1"/>
              </a:solidFill>
            </a:ln>
          </p:spPr>
          <p:txBody>
            <a:bodyPr wrap="square">
              <a:spAutoFit/>
            </a:bodyPr>
            <a:lstStyle/>
            <a:p>
              <a:pPr algn="ctr">
                <a:defRPr/>
              </a:pPr>
              <a:r>
                <a:rPr lang="en-US" sz="1400" b="1" dirty="0">
                  <a:solidFill>
                    <a:schemeClr val="lt1"/>
                  </a:solidFill>
                  <a:latin typeface="+mn-lt"/>
                  <a:cs typeface="+mn-cs"/>
                </a:rPr>
                <a:t>Spatial Surrogates</a:t>
              </a:r>
            </a:p>
          </p:txBody>
        </p:sp>
      </p:grpSp>
      <p:cxnSp>
        <p:nvCxnSpPr>
          <p:cNvPr id="33" name="Straight Connector 32"/>
          <p:cNvCxnSpPr/>
          <p:nvPr/>
        </p:nvCxnSpPr>
        <p:spPr>
          <a:xfrm>
            <a:off x="3069167" y="1752600"/>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ight Arrow 34"/>
          <p:cNvSpPr/>
          <p:nvPr/>
        </p:nvSpPr>
        <p:spPr bwMode="auto">
          <a:xfrm rot="19274280" flipV="1">
            <a:off x="2036808" y="4297374"/>
            <a:ext cx="457200" cy="111695"/>
          </a:xfrm>
          <a:prstGeom prst="rightArrow">
            <a:avLst/>
          </a:prstGeom>
          <a:solidFill>
            <a:schemeClr val="tx1"/>
          </a:solid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39" name="Bent-Up Arrow 38"/>
          <p:cNvSpPr/>
          <p:nvPr/>
        </p:nvSpPr>
        <p:spPr>
          <a:xfrm>
            <a:off x="3945467" y="2777952"/>
            <a:ext cx="754089" cy="803449"/>
          </a:xfrm>
          <a:prstGeom prst="bentUpArrow">
            <a:avLst>
              <a:gd name="adj1" fmla="val 25000"/>
              <a:gd name="adj2" fmla="val 25000"/>
              <a:gd name="adj3" fmla="val 22448"/>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192867" y="4752709"/>
            <a:ext cx="1853644" cy="307777"/>
          </a:xfrm>
          <a:prstGeom prst="rect">
            <a:avLst/>
          </a:prstGeom>
          <a:solidFill>
            <a:schemeClr val="tx1"/>
          </a:solidFill>
          <a:ln>
            <a:solidFill>
              <a:schemeClr val="tx1"/>
            </a:solidFill>
          </a:ln>
        </p:spPr>
        <p:txBody>
          <a:bodyPr wrap="square">
            <a:spAutoFit/>
          </a:bodyPr>
          <a:lstStyle/>
          <a:p>
            <a:pPr algn="ctr">
              <a:defRPr/>
            </a:pPr>
            <a:r>
              <a:rPr lang="en-US" sz="1400" b="1" dirty="0">
                <a:solidFill>
                  <a:schemeClr val="lt1"/>
                </a:solidFill>
              </a:rPr>
              <a:t>Activity Profiles</a:t>
            </a:r>
            <a:endParaRPr lang="en-US" sz="1400" b="1" dirty="0">
              <a:solidFill>
                <a:schemeClr val="lt1"/>
              </a:solidFill>
              <a:latin typeface="+mn-lt"/>
              <a:cs typeface="+mn-cs"/>
            </a:endParaRPr>
          </a:p>
        </p:txBody>
      </p:sp>
      <p:sp>
        <p:nvSpPr>
          <p:cNvPr id="41" name="Right Arrow 40"/>
          <p:cNvSpPr/>
          <p:nvPr/>
        </p:nvSpPr>
        <p:spPr bwMode="auto">
          <a:xfrm rot="16200000" flipV="1">
            <a:off x="2857328" y="4368879"/>
            <a:ext cx="457200" cy="111695"/>
          </a:xfrm>
          <a:prstGeom prst="rightArrow">
            <a:avLst/>
          </a:prstGeom>
          <a:solidFill>
            <a:schemeClr val="tx1"/>
          </a:solidFill>
          <a:ln w="762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cxnSp>
        <p:nvCxnSpPr>
          <p:cNvPr id="43" name="Straight Connector 42"/>
          <p:cNvCxnSpPr/>
          <p:nvPr/>
        </p:nvCxnSpPr>
        <p:spPr>
          <a:xfrm>
            <a:off x="5910192" y="1725580"/>
            <a:ext cx="0" cy="1356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833156" y="4670778"/>
            <a:ext cx="1853644" cy="307777"/>
          </a:xfrm>
          <a:prstGeom prst="rect">
            <a:avLst/>
          </a:prstGeom>
          <a:solidFill>
            <a:schemeClr val="tx2"/>
          </a:solidFill>
          <a:ln>
            <a:solidFill>
              <a:schemeClr val="tx1"/>
            </a:solidFill>
          </a:ln>
        </p:spPr>
        <p:txBody>
          <a:bodyPr wrap="square">
            <a:spAutoFit/>
          </a:bodyPr>
          <a:lstStyle/>
          <a:p>
            <a:pPr algn="ctr">
              <a:defRPr/>
            </a:pPr>
            <a:r>
              <a:rPr lang="en-US" sz="1400" b="1" dirty="0">
                <a:solidFill>
                  <a:schemeClr val="lt1"/>
                </a:solidFill>
              </a:rPr>
              <a:t>Chemical Mechanism</a:t>
            </a:r>
            <a:endParaRPr lang="en-US" sz="1400" b="1" dirty="0">
              <a:solidFill>
                <a:schemeClr val="lt1"/>
              </a:solidFill>
              <a:latin typeface="+mn-lt"/>
              <a:cs typeface="+mn-cs"/>
            </a:endParaRPr>
          </a:p>
        </p:txBody>
      </p:sp>
      <p:sp>
        <p:nvSpPr>
          <p:cNvPr id="47" name="TextBox 46"/>
          <p:cNvSpPr txBox="1"/>
          <p:nvPr/>
        </p:nvSpPr>
        <p:spPr>
          <a:xfrm>
            <a:off x="4600638" y="4673499"/>
            <a:ext cx="1853644" cy="307777"/>
          </a:xfrm>
          <a:prstGeom prst="rect">
            <a:avLst/>
          </a:prstGeom>
          <a:solidFill>
            <a:schemeClr val="tx2"/>
          </a:solidFill>
          <a:ln>
            <a:solidFill>
              <a:schemeClr val="tx1"/>
            </a:solidFill>
          </a:ln>
        </p:spPr>
        <p:txBody>
          <a:bodyPr wrap="square">
            <a:spAutoFit/>
          </a:bodyPr>
          <a:lstStyle/>
          <a:p>
            <a:pPr algn="ctr">
              <a:defRPr/>
            </a:pPr>
            <a:r>
              <a:rPr lang="en-US" sz="1400" b="1" dirty="0">
                <a:solidFill>
                  <a:schemeClr val="lt1"/>
                </a:solidFill>
              </a:rPr>
              <a:t>Meteorological Fields</a:t>
            </a:r>
            <a:endParaRPr lang="en-US" sz="1400" b="1" dirty="0">
              <a:solidFill>
                <a:schemeClr val="lt1"/>
              </a:solidFill>
              <a:latin typeface="+mn-lt"/>
              <a:cs typeface="+mn-cs"/>
            </a:endParaRPr>
          </a:p>
        </p:txBody>
      </p:sp>
      <p:pic>
        <p:nvPicPr>
          <p:cNvPr id="4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7420" y="4999103"/>
            <a:ext cx="965200" cy="74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descr="http://t2.gstatic.com/images?q=tbn:ANd9GcTcTIKEyFDYlYZ14espTk9IOc6uo5LIMnuXtOrRF309Epwoi5L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8981" y="2598316"/>
            <a:ext cx="780297" cy="50803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http://t2.gstatic.com/images?q=tbn:ANd9GcS4jpAfhsS5DDyntKKyPHKjd6C3ILtyPnfXnsHBsmjOKTPWSImZF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095" y="2852333"/>
            <a:ext cx="703772" cy="45956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18539" y="5007114"/>
            <a:ext cx="1253644" cy="80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4" name="Table 53"/>
          <p:cNvGraphicFramePr>
            <a:graphicFrameLocks noGrp="1"/>
          </p:cNvGraphicFramePr>
          <p:nvPr>
            <p:extLst>
              <p:ext uri="{D42A27DB-BD31-4B8C-83A1-F6EECF244321}">
                <p14:modId xmlns:p14="http://schemas.microsoft.com/office/powerpoint/2010/main" val="3545303559"/>
              </p:ext>
            </p:extLst>
          </p:nvPr>
        </p:nvGraphicFramePr>
        <p:xfrm>
          <a:off x="4648200" y="3042079"/>
          <a:ext cx="2627370" cy="1280160"/>
        </p:xfrm>
        <a:graphic>
          <a:graphicData uri="http://schemas.openxmlformats.org/drawingml/2006/table">
            <a:tbl>
              <a:tblPr firstRow="1" bandRow="1">
                <a:tableStyleId>{5C22544A-7EE6-4342-B048-85BDC9FD1C3A}</a:tableStyleId>
              </a:tblPr>
              <a:tblGrid>
                <a:gridCol w="2627370">
                  <a:extLst>
                    <a:ext uri="{9D8B030D-6E8A-4147-A177-3AD203B41FA5}">
                      <a16:colId xmlns:a16="http://schemas.microsoft.com/office/drawing/2014/main" val="20000"/>
                    </a:ext>
                  </a:extLst>
                </a:gridCol>
              </a:tblGrid>
              <a:tr h="431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mn-lt"/>
                          <a:cs typeface="+mn-cs"/>
                        </a:rPr>
                        <a:t>Community </a:t>
                      </a:r>
                      <a:r>
                        <a:rPr lang="en-US" sz="1600" b="1" dirty="0">
                          <a:solidFill>
                            <a:schemeClr val="bg1"/>
                          </a:solidFill>
                        </a:rPr>
                        <a:t>Multi-scale Air Quality (CMAQ) </a:t>
                      </a:r>
                      <a:r>
                        <a:rPr lang="en-US" sz="1600" b="1" dirty="0">
                          <a:solidFill>
                            <a:schemeClr val="bg1"/>
                          </a:solidFill>
                          <a:latin typeface="+mn-lt"/>
                          <a:cs typeface="+mn-cs"/>
                        </a:rPr>
                        <a:t>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70840">
                <a:tc>
                  <a:txBody>
                    <a:bodyPr/>
                    <a:lstStyle/>
                    <a:p>
                      <a:pPr marL="171450" indent="-171450">
                        <a:buFont typeface="Arial" pitchFamily="34" charset="0"/>
                        <a:buChar char="•"/>
                      </a:pPr>
                      <a:r>
                        <a:rPr lang="en-US" sz="1200" b="1" dirty="0"/>
                        <a:t>Dilution,</a:t>
                      </a:r>
                      <a:r>
                        <a:rPr lang="en-US" sz="1200" b="1" baseline="0" dirty="0"/>
                        <a:t> </a:t>
                      </a:r>
                      <a:r>
                        <a:rPr lang="en-US" sz="1200" b="1" dirty="0"/>
                        <a:t>transport and mixing</a:t>
                      </a:r>
                    </a:p>
                    <a:p>
                      <a:pPr marL="171450" indent="-171450">
                        <a:buFont typeface="Arial" pitchFamily="34" charset="0"/>
                        <a:buChar char="•"/>
                      </a:pPr>
                      <a:r>
                        <a:rPr lang="en-US" sz="1200" b="1" dirty="0"/>
                        <a:t>Photochemical transformation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6" name="Right Arrow 55"/>
          <p:cNvSpPr/>
          <p:nvPr/>
        </p:nvSpPr>
        <p:spPr bwMode="auto">
          <a:xfrm rot="16200000" flipV="1">
            <a:off x="5278630" y="4383222"/>
            <a:ext cx="338481" cy="99092"/>
          </a:xfrm>
          <a:prstGeom prst="rightArrow">
            <a:avLst/>
          </a:prstGeom>
          <a:solidFill>
            <a:schemeClr val="tx1"/>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59" name="Right Arrow 58"/>
          <p:cNvSpPr/>
          <p:nvPr/>
        </p:nvSpPr>
        <p:spPr bwMode="auto">
          <a:xfrm rot="16200000" flipV="1">
            <a:off x="6869287" y="4378934"/>
            <a:ext cx="331220" cy="122441"/>
          </a:xfrm>
          <a:prstGeom prst="rightArrow">
            <a:avLst/>
          </a:prstGeom>
          <a:solidFill>
            <a:schemeClr val="tx1"/>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60" name="Right Arrow 59"/>
          <p:cNvSpPr/>
          <p:nvPr/>
        </p:nvSpPr>
        <p:spPr bwMode="auto">
          <a:xfrm flipV="1">
            <a:off x="4092222" y="3580516"/>
            <a:ext cx="457200" cy="111695"/>
          </a:xfrm>
          <a:prstGeom prst="rightArrow">
            <a:avLst/>
          </a:prstGeom>
          <a:solidFill>
            <a:schemeClr val="tx1"/>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61" name="Bent-Up Arrow 60"/>
          <p:cNvSpPr/>
          <p:nvPr/>
        </p:nvSpPr>
        <p:spPr>
          <a:xfrm>
            <a:off x="7284156" y="2777067"/>
            <a:ext cx="754089" cy="803449"/>
          </a:xfrm>
          <a:prstGeom prst="bentUpArrow">
            <a:avLst>
              <a:gd name="adj1" fmla="val 25000"/>
              <a:gd name="adj2" fmla="val 25000"/>
              <a:gd name="adj3" fmla="val 22448"/>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57800" y="5809525"/>
            <a:ext cx="266553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itchFamily="34" charset="0"/>
              </a:rPr>
              <a:t>Ozone concentration over a 24 h period in 2005</a:t>
            </a:r>
            <a:endParaRPr lang="en-US" b="1" baseline="-25000" dirty="0">
              <a:solidFill>
                <a:schemeClr val="tx1"/>
              </a:solidFill>
              <a:latin typeface="Calibri" pitchFamily="34" charset="0"/>
            </a:endParaRPr>
          </a:p>
        </p:txBody>
      </p:sp>
      <p:sp>
        <p:nvSpPr>
          <p:cNvPr id="37" name="Rectangle 36"/>
          <p:cNvSpPr/>
          <p:nvPr/>
        </p:nvSpPr>
        <p:spPr>
          <a:xfrm>
            <a:off x="1067933" y="5813778"/>
            <a:ext cx="2281124"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itchFamily="34" charset="0"/>
              </a:rPr>
              <a:t>Emissions of NO</a:t>
            </a:r>
            <a:r>
              <a:rPr lang="en-US" b="1" baseline="-25000" dirty="0">
                <a:solidFill>
                  <a:schemeClr val="tx1"/>
                </a:solidFill>
                <a:latin typeface="Calibri" pitchFamily="34" charset="0"/>
              </a:rPr>
              <a:t>x </a:t>
            </a:r>
            <a:r>
              <a:rPr lang="en-US" b="1" dirty="0">
                <a:solidFill>
                  <a:schemeClr val="tx1"/>
                </a:solidFill>
                <a:latin typeface="Calibri" pitchFamily="34" charset="0"/>
              </a:rPr>
              <a:t>over a 24 h period in 2005</a:t>
            </a:r>
            <a:endParaRPr lang="en-US" b="1" baseline="-25000" dirty="0">
              <a:solidFill>
                <a:schemeClr val="tx1"/>
              </a:solidFill>
              <a:latin typeface="Calibri" pitchFamily="34" charset="0"/>
            </a:endParaRPr>
          </a:p>
        </p:txBody>
      </p:sp>
    </p:spTree>
    <p:extLst>
      <p:ext uri="{BB962C8B-B14F-4D97-AF65-F5344CB8AC3E}">
        <p14:creationId xmlns:p14="http://schemas.microsoft.com/office/powerpoint/2010/main" val="21674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
                                        </p:tgtEl>
                                      </p:cBhvr>
                                      <p:by x="50000" y="50000"/>
                                    </p:animScale>
                                  </p:childTnLst>
                                </p:cTn>
                              </p:par>
                              <p:par>
                                <p:cTn id="7" presetID="6" presetClass="emph" presetSubtype="0" fill="hold" nodeType="withEffect">
                                  <p:stCondLst>
                                    <p:cond delay="0"/>
                                  </p:stCondLst>
                                  <p:childTnLst>
                                    <p:animScale>
                                      <p:cBhvr>
                                        <p:cTn id="8" dur="500" fill="hold"/>
                                        <p:tgtEl>
                                          <p:spTgt spid="4"/>
                                        </p:tgtEl>
                                      </p:cBhvr>
                                      <p:by x="50000" y="50000"/>
                                    </p:animScale>
                                  </p:childTnLst>
                                </p:cTn>
                              </p:par>
                              <p:par>
                                <p:cTn id="9" presetID="6" presetClass="emph" presetSubtype="0" fill="hold" nodeType="withEffect">
                                  <p:stCondLst>
                                    <p:cond delay="0"/>
                                  </p:stCondLst>
                                  <p:childTnLst>
                                    <p:animScale>
                                      <p:cBhvr>
                                        <p:cTn id="10" dur="500" fill="hold"/>
                                        <p:tgtEl>
                                          <p:spTgt spid="6"/>
                                        </p:tgtEl>
                                      </p:cBhvr>
                                      <p:by x="50000" y="50000"/>
                                    </p:animScale>
                                  </p:childTnLst>
                                </p:cTn>
                              </p:par>
                              <p:par>
                                <p:cTn id="11" presetID="42" presetClass="path" presetSubtype="0" accel="50000" decel="50000" fill="hold" nodeType="withEffect">
                                  <p:stCondLst>
                                    <p:cond delay="0"/>
                                  </p:stCondLst>
                                  <p:childTnLst>
                                    <p:animMotion origin="layout" path="M -2.77778E-6 2.14616E-6 L -0.00382 -0.105 " pathEditMode="relative" rAng="0" ptsTypes="AA">
                                      <p:cBhvr>
                                        <p:cTn id="12" dur="500" fill="hold"/>
                                        <p:tgtEl>
                                          <p:spTgt spid="5"/>
                                        </p:tgtEl>
                                        <p:attrNameLst>
                                          <p:attrName>ppt_x</p:attrName>
                                          <p:attrName>ppt_y</p:attrName>
                                        </p:attrNameLst>
                                      </p:cBhvr>
                                      <p:rCtr x="-191" y="-5250"/>
                                    </p:animMotion>
                                  </p:childTnLst>
                                </p:cTn>
                              </p:par>
                              <p:par>
                                <p:cTn id="13" presetID="42" presetClass="path" presetSubtype="0" accel="50000" decel="50000" fill="hold" nodeType="withEffect">
                                  <p:stCondLst>
                                    <p:cond delay="0"/>
                                  </p:stCondLst>
                                  <p:childTnLst>
                                    <p:animMotion origin="layout" path="M 3.61111E-6 -2.56244E-6 L -0.00608 -0.08441 " pathEditMode="relative" rAng="0" ptsTypes="AA">
                                      <p:cBhvr>
                                        <p:cTn id="14" dur="500" fill="hold"/>
                                        <p:tgtEl>
                                          <p:spTgt spid="4"/>
                                        </p:tgtEl>
                                        <p:attrNameLst>
                                          <p:attrName>ppt_x</p:attrName>
                                          <p:attrName>ppt_y</p:attrName>
                                        </p:attrNameLst>
                                      </p:cBhvr>
                                      <p:rCtr x="-313" y="-4232"/>
                                    </p:animMotion>
                                  </p:childTnLst>
                                </p:cTn>
                              </p:par>
                              <p:par>
                                <p:cTn id="15" presetID="42" presetClass="path" presetSubtype="0" accel="50000" decel="50000" fill="hold" nodeType="withEffect">
                                  <p:stCondLst>
                                    <p:cond delay="0"/>
                                  </p:stCondLst>
                                  <p:childTnLst>
                                    <p:animMotion origin="layout" path="M -1.66667E-6 4.84736E-6 L 0.00313 -0.05782 " pathEditMode="relative" rAng="0" ptsTypes="AA">
                                      <p:cBhvr>
                                        <p:cTn id="16" dur="500" fill="hold"/>
                                        <p:tgtEl>
                                          <p:spTgt spid="6"/>
                                        </p:tgtEl>
                                        <p:attrNameLst>
                                          <p:attrName>ppt_x</p:attrName>
                                          <p:attrName>ppt_y</p:attrName>
                                        </p:attrNameLst>
                                      </p:cBhvr>
                                      <p:rCtr x="156" y="-2891"/>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4"/>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5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1"/>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40"/>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4"/>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5"/>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60"/>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47"/>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49"/>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52"/>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61"/>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5"/>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56"/>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59"/>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35" grpId="0" animBg="1"/>
      <p:bldP spid="35" grpId="1" animBg="1"/>
      <p:bldP spid="39" grpId="0" animBg="1"/>
      <p:bldP spid="39" grpId="1" animBg="1"/>
      <p:bldP spid="40" grpId="0" animBg="1"/>
      <p:bldP spid="40" grpId="1" animBg="1"/>
      <p:bldP spid="41" grpId="0" animBg="1"/>
      <p:bldP spid="41" grpId="1" animBg="1"/>
      <p:bldP spid="45" grpId="0" animBg="1"/>
      <p:bldP spid="45" grpId="1" animBg="1"/>
      <p:bldP spid="47" grpId="0" animBg="1"/>
      <p:bldP spid="47" grpId="1" animBg="1"/>
      <p:bldP spid="56" grpId="0" animBg="1"/>
      <p:bldP spid="56" grpId="1" animBg="1"/>
      <p:bldP spid="59" grpId="0" animBg="1"/>
      <p:bldP spid="59" grpId="1" animBg="1"/>
      <p:bldP spid="60" grpId="0" animBg="1"/>
      <p:bldP spid="60" grpId="1" animBg="1"/>
      <p:bldP spid="61" grpId="0" animBg="1"/>
      <p:bldP spid="61" grpId="1" animBg="1"/>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p:txBody>
          <a:bodyPr/>
          <a:lstStyle/>
          <a:p>
            <a:r>
              <a:rPr lang="en-US" dirty="0"/>
              <a:t>Hydrogen Fuel Cell Vehicles</a:t>
            </a:r>
          </a:p>
        </p:txBody>
      </p:sp>
      <p:sp>
        <p:nvSpPr>
          <p:cNvPr id="186371" name="AutoShape 3"/>
          <p:cNvSpPr>
            <a:spLocks noGrp="1" noChangeAspect="1" noChangeArrowheads="1"/>
          </p:cNvSpPr>
          <p:nvPr>
            <p:ph type="body" idx="1"/>
          </p:nvPr>
        </p:nvSpPr>
        <p:spPr>
          <a:xfrm>
            <a:off x="457200" y="1359570"/>
            <a:ext cx="8229600" cy="4530725"/>
          </a:xfrm>
        </p:spPr>
        <p:txBody>
          <a:bodyPr/>
          <a:lstStyle/>
          <a:p>
            <a:r>
              <a:rPr lang="en-US" b="1" dirty="0">
                <a:latin typeface="Calibri" pitchFamily="34" charset="0"/>
              </a:rPr>
              <a:t>What are the requirements for the implementation of FCV?</a:t>
            </a:r>
          </a:p>
          <a:p>
            <a:pPr lvl="1"/>
            <a:r>
              <a:rPr lang="en-US" dirty="0">
                <a:latin typeface="Calibri" pitchFamily="34" charset="0"/>
              </a:rPr>
              <a:t>Infrastructure for hydrogen production </a:t>
            </a:r>
            <a:br>
              <a:rPr lang="en-US" dirty="0">
                <a:latin typeface="Calibri" pitchFamily="34" charset="0"/>
              </a:rPr>
            </a:br>
            <a:r>
              <a:rPr lang="en-US" dirty="0">
                <a:latin typeface="Calibri" pitchFamily="34" charset="0"/>
              </a:rPr>
              <a:t>and distribution for fuel cell vehicles</a:t>
            </a:r>
          </a:p>
          <a:p>
            <a:pPr lvl="1"/>
            <a:r>
              <a:rPr lang="en-US" dirty="0">
                <a:latin typeface="Calibri" pitchFamily="34" charset="0"/>
              </a:rPr>
              <a:t>Hydrogen fuel cell vehicles adoption</a:t>
            </a:r>
          </a:p>
          <a:p>
            <a:pPr>
              <a:spcBef>
                <a:spcPts val="1800"/>
              </a:spcBef>
            </a:pPr>
            <a:r>
              <a:rPr lang="en-US" b="1" dirty="0">
                <a:latin typeface="Calibri" pitchFamily="34" charset="0"/>
              </a:rPr>
              <a:t>How are emissions spatially </a:t>
            </a:r>
            <a:br>
              <a:rPr lang="en-US" b="1" dirty="0">
                <a:latin typeface="Calibri" pitchFamily="34" charset="0"/>
              </a:rPr>
            </a:br>
            <a:r>
              <a:rPr lang="en-US" b="1" dirty="0">
                <a:latin typeface="Calibri" pitchFamily="34" charset="0"/>
              </a:rPr>
              <a:t>distributed?</a:t>
            </a:r>
          </a:p>
          <a:p>
            <a:pPr>
              <a:spcBef>
                <a:spcPts val="1800"/>
              </a:spcBef>
            </a:pPr>
            <a:r>
              <a:rPr lang="en-US" b="1" dirty="0">
                <a:latin typeface="Calibri" pitchFamily="34" charset="0"/>
              </a:rPr>
              <a:t>What are the potential air quality </a:t>
            </a:r>
            <a:br>
              <a:rPr lang="en-US" b="1" dirty="0">
                <a:latin typeface="Calibri" pitchFamily="34" charset="0"/>
              </a:rPr>
            </a:br>
            <a:r>
              <a:rPr lang="en-US" b="1" dirty="0">
                <a:latin typeface="Calibri" pitchFamily="34" charset="0"/>
              </a:rPr>
              <a:t>impacts?</a:t>
            </a:r>
          </a:p>
        </p:txBody>
      </p:sp>
      <p:pic>
        <p:nvPicPr>
          <p:cNvPr id="38917" name="Picture 5"/>
          <p:cNvPicPr>
            <a:picLocks noChangeAspect="1" noChangeArrowheads="1"/>
          </p:cNvPicPr>
          <p:nvPr/>
        </p:nvPicPr>
        <p:blipFill>
          <a:blip r:embed="rId2" cstate="print"/>
          <a:srcRect t="6680"/>
          <a:stretch>
            <a:fillRect/>
          </a:stretch>
        </p:blipFill>
        <p:spPr bwMode="auto">
          <a:xfrm>
            <a:off x="6543675" y="4034592"/>
            <a:ext cx="2600325" cy="1671638"/>
          </a:xfrm>
          <a:prstGeom prst="rect">
            <a:avLst/>
          </a:prstGeom>
          <a:noFill/>
          <a:ln w="12700">
            <a:noFill/>
            <a:miter lim="800000"/>
            <a:headEnd type="none" w="sm" len="sm"/>
            <a:tailEnd type="none" w="sm" len="sm"/>
          </a:ln>
        </p:spPr>
      </p:pic>
      <p:pic>
        <p:nvPicPr>
          <p:cNvPr id="10" name="Picture 4" descr="H2 station"/>
          <p:cNvPicPr>
            <a:picLocks noChangeAspect="1" noChangeArrowheads="1"/>
          </p:cNvPicPr>
          <p:nvPr/>
        </p:nvPicPr>
        <p:blipFill>
          <a:blip r:embed="rId3" cstate="print"/>
          <a:srcRect l="19965" t="2697" b="4166"/>
          <a:stretch>
            <a:fillRect/>
          </a:stretch>
        </p:blipFill>
        <p:spPr bwMode="auto">
          <a:xfrm>
            <a:off x="6634141" y="2082336"/>
            <a:ext cx="2509859" cy="197631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C:\Users\PGreenwald\AppData\Local\Microsoft\Windows\Temporary Internet Files\Content.Outlook\BSZ3ZOJ9\tears.jpg"/>
          <p:cNvPicPr>
            <a:picLocks noChangeAspect="1" noChangeArrowheads="1"/>
          </p:cNvPicPr>
          <p:nvPr/>
        </p:nvPicPr>
        <p:blipFill>
          <a:blip r:embed="rId2" cstate="print"/>
          <a:srcRect/>
          <a:stretch>
            <a:fillRect/>
          </a:stretch>
        </p:blipFill>
        <p:spPr bwMode="auto">
          <a:xfrm>
            <a:off x="2487782" y="398343"/>
            <a:ext cx="4042858" cy="5964155"/>
          </a:xfrm>
          <a:prstGeom prst="rect">
            <a:avLst/>
          </a:prstGeom>
          <a:noFill/>
          <a:ln>
            <a:noFill/>
          </a:ln>
          <a:effectLst>
            <a:outerShdw blurRad="63500" dist="38100" dir="2700000" algn="tl" rotWithShape="0">
              <a:srgbClr val="000000">
                <a:alpha val="39998"/>
              </a:srgbClr>
            </a:outerShdw>
          </a:effectLst>
          <a:extLst/>
        </p:spPr>
      </p:pic>
    </p:spTree>
    <p:extLst>
      <p:ext uri="{BB962C8B-B14F-4D97-AF65-F5344CB8AC3E}">
        <p14:creationId xmlns:p14="http://schemas.microsoft.com/office/powerpoint/2010/main" val="12799730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3"/>
          <p:cNvSpPr>
            <a:spLocks noGrp="1" noChangeArrowheads="1"/>
          </p:cNvSpPr>
          <p:nvPr>
            <p:ph type="title"/>
          </p:nvPr>
        </p:nvSpPr>
        <p:spPr>
          <a:xfrm>
            <a:off x="381000" y="465219"/>
            <a:ext cx="8610600" cy="914400"/>
          </a:xfrm>
        </p:spPr>
        <p:txBody>
          <a:bodyPr/>
          <a:lstStyle/>
          <a:p>
            <a:r>
              <a:rPr lang="en-US" dirty="0"/>
              <a:t>Integrated Fuel Cycle Analysis - Hydrogen</a:t>
            </a:r>
          </a:p>
        </p:txBody>
      </p:sp>
      <p:sp>
        <p:nvSpPr>
          <p:cNvPr id="8196" name="AutoShape 19"/>
          <p:cNvSpPr>
            <a:spLocks noChangeArrowheads="1"/>
          </p:cNvSpPr>
          <p:nvPr/>
        </p:nvSpPr>
        <p:spPr bwMode="auto">
          <a:xfrm>
            <a:off x="1898650" y="5556250"/>
            <a:ext cx="990600" cy="387350"/>
          </a:xfrm>
          <a:prstGeom prst="flowChartManualOperation">
            <a:avLst/>
          </a:prstGeom>
          <a:solidFill>
            <a:srgbClr val="99FF99">
              <a:alpha val="27058"/>
            </a:srgbClr>
          </a:solidFill>
          <a:ln w="9525">
            <a:solidFill>
              <a:schemeClr val="tx1"/>
            </a:solidFill>
            <a:miter lim="800000"/>
            <a:headEnd/>
            <a:tailEnd/>
          </a:ln>
        </p:spPr>
        <p:txBody>
          <a:bodyPr wrap="none" anchor="ctr"/>
          <a:lstStyle/>
          <a:p>
            <a:pPr algn="ctr"/>
            <a:r>
              <a:rPr lang="en-US" sz="800"/>
              <a:t>Adjust</a:t>
            </a:r>
          </a:p>
          <a:p>
            <a:pPr algn="ctr"/>
            <a:r>
              <a:rPr lang="en-US" sz="800"/>
              <a:t>Contribution</a:t>
            </a:r>
          </a:p>
        </p:txBody>
      </p:sp>
      <p:sp>
        <p:nvSpPr>
          <p:cNvPr id="8197" name="TextBox 13"/>
          <p:cNvSpPr txBox="1">
            <a:spLocks noChangeArrowheads="1"/>
          </p:cNvSpPr>
          <p:nvPr/>
        </p:nvSpPr>
        <p:spPr bwMode="auto">
          <a:xfrm>
            <a:off x="1734040" y="1202800"/>
            <a:ext cx="1257909" cy="646331"/>
          </a:xfrm>
          <a:prstGeom prst="rect">
            <a:avLst/>
          </a:prstGeom>
          <a:noFill/>
          <a:ln w="9525">
            <a:noFill/>
            <a:miter lim="800000"/>
            <a:headEnd/>
            <a:tailEnd/>
          </a:ln>
        </p:spPr>
        <p:txBody>
          <a:bodyPr wrap="none">
            <a:spAutoFit/>
          </a:bodyPr>
          <a:lstStyle/>
          <a:p>
            <a:pPr algn="ctr"/>
            <a:r>
              <a:rPr lang="en-US" b="1" dirty="0">
                <a:latin typeface="Calibri" pitchFamily="34" charset="0"/>
              </a:rPr>
              <a:t>Hydrogen</a:t>
            </a:r>
          </a:p>
          <a:p>
            <a:pPr algn="ctr"/>
            <a:r>
              <a:rPr lang="en-US" b="1" u="sng" dirty="0">
                <a:latin typeface="Calibri" pitchFamily="34" charset="0"/>
              </a:rPr>
              <a:t>Generation</a:t>
            </a:r>
          </a:p>
        </p:txBody>
      </p:sp>
      <p:sp>
        <p:nvSpPr>
          <p:cNvPr id="8198" name="TextBox 14"/>
          <p:cNvSpPr txBox="1">
            <a:spLocks noChangeArrowheads="1"/>
          </p:cNvSpPr>
          <p:nvPr/>
        </p:nvSpPr>
        <p:spPr bwMode="auto">
          <a:xfrm>
            <a:off x="4142444" y="1202800"/>
            <a:ext cx="1323439" cy="646331"/>
          </a:xfrm>
          <a:prstGeom prst="rect">
            <a:avLst/>
          </a:prstGeom>
          <a:noFill/>
          <a:ln w="9525">
            <a:noFill/>
            <a:miter lim="800000"/>
            <a:headEnd/>
            <a:tailEnd/>
          </a:ln>
        </p:spPr>
        <p:txBody>
          <a:bodyPr wrap="none">
            <a:spAutoFit/>
          </a:bodyPr>
          <a:lstStyle/>
          <a:p>
            <a:pPr algn="ctr"/>
            <a:r>
              <a:rPr lang="en-US" b="1" dirty="0">
                <a:latin typeface="Calibri" pitchFamily="34" charset="0"/>
              </a:rPr>
              <a:t>Hydrogen</a:t>
            </a:r>
          </a:p>
          <a:p>
            <a:pPr algn="ctr"/>
            <a:r>
              <a:rPr lang="en-US" b="1" u="sng" dirty="0">
                <a:latin typeface="Calibri" pitchFamily="34" charset="0"/>
              </a:rPr>
              <a:t>Distribution</a:t>
            </a:r>
          </a:p>
        </p:txBody>
      </p:sp>
      <p:sp>
        <p:nvSpPr>
          <p:cNvPr id="8199" name="TextBox 15"/>
          <p:cNvSpPr txBox="1">
            <a:spLocks noChangeArrowheads="1"/>
          </p:cNvSpPr>
          <p:nvPr/>
        </p:nvSpPr>
        <p:spPr bwMode="auto">
          <a:xfrm>
            <a:off x="6448083" y="1202800"/>
            <a:ext cx="1167051" cy="646331"/>
          </a:xfrm>
          <a:prstGeom prst="rect">
            <a:avLst/>
          </a:prstGeom>
          <a:noFill/>
          <a:ln w="9525">
            <a:noFill/>
            <a:miter lim="800000"/>
            <a:headEnd/>
            <a:tailEnd/>
          </a:ln>
        </p:spPr>
        <p:txBody>
          <a:bodyPr wrap="none">
            <a:spAutoFit/>
          </a:bodyPr>
          <a:lstStyle/>
          <a:p>
            <a:pPr algn="ctr"/>
            <a:r>
              <a:rPr lang="en-US" b="1" dirty="0">
                <a:latin typeface="Calibri" pitchFamily="34" charset="0"/>
              </a:rPr>
              <a:t>Hydrogen</a:t>
            </a:r>
          </a:p>
          <a:p>
            <a:pPr algn="ctr"/>
            <a:r>
              <a:rPr lang="en-US" b="1" u="sng" dirty="0">
                <a:latin typeface="Calibri" pitchFamily="34" charset="0"/>
              </a:rPr>
              <a:t>Utilization</a:t>
            </a:r>
          </a:p>
        </p:txBody>
      </p:sp>
      <p:sp>
        <p:nvSpPr>
          <p:cNvPr id="8200" name="TextBox 20"/>
          <p:cNvSpPr txBox="1">
            <a:spLocks noChangeArrowheads="1"/>
          </p:cNvSpPr>
          <p:nvPr/>
        </p:nvSpPr>
        <p:spPr bwMode="auto">
          <a:xfrm>
            <a:off x="76200" y="1673225"/>
            <a:ext cx="679450" cy="307975"/>
          </a:xfrm>
          <a:prstGeom prst="rect">
            <a:avLst/>
          </a:prstGeom>
          <a:noFill/>
          <a:ln w="9525">
            <a:noFill/>
            <a:miter lim="800000"/>
            <a:headEnd/>
            <a:tailEnd/>
          </a:ln>
        </p:spPr>
        <p:txBody>
          <a:bodyPr wrap="none">
            <a:spAutoFit/>
          </a:bodyPr>
          <a:lstStyle/>
          <a:p>
            <a:r>
              <a:rPr lang="en-US" sz="1400" b="1"/>
              <a:t>Input:</a:t>
            </a:r>
          </a:p>
        </p:txBody>
      </p:sp>
      <p:sp>
        <p:nvSpPr>
          <p:cNvPr id="8201" name="TextBox 11"/>
          <p:cNvSpPr txBox="1">
            <a:spLocks noChangeArrowheads="1"/>
          </p:cNvSpPr>
          <p:nvPr/>
        </p:nvSpPr>
        <p:spPr bwMode="auto">
          <a:xfrm>
            <a:off x="2073275" y="5230813"/>
            <a:ext cx="679450" cy="307975"/>
          </a:xfrm>
          <a:prstGeom prst="rect">
            <a:avLst/>
          </a:prstGeom>
          <a:noFill/>
          <a:ln w="9525">
            <a:noFill/>
            <a:miter lim="800000"/>
            <a:headEnd/>
            <a:tailEnd/>
          </a:ln>
        </p:spPr>
        <p:txBody>
          <a:bodyPr wrap="none">
            <a:spAutoFit/>
          </a:bodyPr>
          <a:lstStyle/>
          <a:p>
            <a:r>
              <a:rPr lang="en-US" sz="1400" b="1"/>
              <a:t>Input:</a:t>
            </a:r>
          </a:p>
        </p:txBody>
      </p:sp>
      <p:cxnSp>
        <p:nvCxnSpPr>
          <p:cNvPr id="17" name="Straight Arrow Connector 16"/>
          <p:cNvCxnSpPr/>
          <p:nvPr/>
        </p:nvCxnSpPr>
        <p:spPr>
          <a:xfrm>
            <a:off x="112713" y="1976438"/>
            <a:ext cx="609600" cy="1587"/>
          </a:xfrm>
          <a:prstGeom prst="straightConnector1">
            <a:avLst/>
          </a:prstGeom>
          <a:ln w="28575">
            <a:solidFill>
              <a:srgbClr val="0061C1">
                <a:alpha val="73000"/>
              </a:srgbClr>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2204244" y="4952206"/>
            <a:ext cx="457200" cy="1588"/>
          </a:xfrm>
          <a:prstGeom prst="straightConnector1">
            <a:avLst/>
          </a:prstGeom>
          <a:ln w="28575">
            <a:solidFill>
              <a:srgbClr val="008000">
                <a:alpha val="50000"/>
              </a:srgbClr>
            </a:solidFill>
            <a:tailEnd type="arrow"/>
          </a:ln>
          <a:effectLst/>
        </p:spPr>
        <p:style>
          <a:lnRef idx="1">
            <a:schemeClr val="accent1"/>
          </a:lnRef>
          <a:fillRef idx="0">
            <a:schemeClr val="accent1"/>
          </a:fillRef>
          <a:effectRef idx="0">
            <a:schemeClr val="accent1"/>
          </a:effectRef>
          <a:fontRef idx="minor">
            <a:schemeClr val="tx1"/>
          </a:fontRef>
        </p:style>
      </p:cxnSp>
      <p:sp>
        <p:nvSpPr>
          <p:cNvPr id="8204" name="AutoShape 19"/>
          <p:cNvSpPr>
            <a:spLocks noChangeArrowheads="1"/>
          </p:cNvSpPr>
          <p:nvPr/>
        </p:nvSpPr>
        <p:spPr bwMode="auto">
          <a:xfrm>
            <a:off x="3657600" y="5410200"/>
            <a:ext cx="990600" cy="381000"/>
          </a:xfrm>
          <a:prstGeom prst="flowChartManualOperation">
            <a:avLst/>
          </a:prstGeom>
          <a:solidFill>
            <a:srgbClr val="00B0F0">
              <a:alpha val="27058"/>
            </a:srgbClr>
          </a:solidFill>
          <a:ln w="9525">
            <a:solidFill>
              <a:schemeClr val="tx1"/>
            </a:solidFill>
            <a:miter lim="800000"/>
            <a:headEnd/>
            <a:tailEnd/>
          </a:ln>
        </p:spPr>
        <p:txBody>
          <a:bodyPr wrap="none" anchor="ctr"/>
          <a:lstStyle/>
          <a:p>
            <a:pPr algn="ctr"/>
            <a:r>
              <a:rPr lang="en-US" sz="800"/>
              <a:t>Adjust</a:t>
            </a:r>
          </a:p>
          <a:p>
            <a:pPr algn="ctr"/>
            <a:r>
              <a:rPr lang="en-US" sz="800"/>
              <a:t>Contribution</a:t>
            </a:r>
          </a:p>
        </p:txBody>
      </p:sp>
      <p:sp>
        <p:nvSpPr>
          <p:cNvPr id="8205" name="TextBox 22"/>
          <p:cNvSpPr txBox="1">
            <a:spLocks noChangeArrowheads="1"/>
          </p:cNvSpPr>
          <p:nvPr/>
        </p:nvSpPr>
        <p:spPr bwMode="auto">
          <a:xfrm>
            <a:off x="3832225" y="5084763"/>
            <a:ext cx="679450" cy="307975"/>
          </a:xfrm>
          <a:prstGeom prst="rect">
            <a:avLst/>
          </a:prstGeom>
          <a:noFill/>
          <a:ln w="9525">
            <a:noFill/>
            <a:miter lim="800000"/>
            <a:headEnd/>
            <a:tailEnd/>
          </a:ln>
        </p:spPr>
        <p:txBody>
          <a:bodyPr wrap="none">
            <a:spAutoFit/>
          </a:bodyPr>
          <a:lstStyle/>
          <a:p>
            <a:r>
              <a:rPr lang="en-US" sz="1400" b="1"/>
              <a:t>Input:</a:t>
            </a:r>
          </a:p>
        </p:txBody>
      </p:sp>
      <p:cxnSp>
        <p:nvCxnSpPr>
          <p:cNvPr id="24" name="Straight Arrow Connector 23"/>
          <p:cNvCxnSpPr/>
          <p:nvPr/>
        </p:nvCxnSpPr>
        <p:spPr>
          <a:xfrm rot="5400000" flipH="1" flipV="1">
            <a:off x="3960813" y="4856163"/>
            <a:ext cx="458787" cy="1587"/>
          </a:xfrm>
          <a:prstGeom prst="straightConnector1">
            <a:avLst/>
          </a:prstGeom>
          <a:ln w="28575">
            <a:solidFill>
              <a:schemeClr val="tx2">
                <a:lumMod val="60000"/>
                <a:lumOff val="40000"/>
                <a:alpha val="75000"/>
              </a:schemeClr>
            </a:solidFill>
            <a:tailEnd type="arrow"/>
          </a:ln>
          <a:effectLst/>
        </p:spPr>
        <p:style>
          <a:lnRef idx="1">
            <a:schemeClr val="accent1"/>
          </a:lnRef>
          <a:fillRef idx="0">
            <a:schemeClr val="accent1"/>
          </a:fillRef>
          <a:effectRef idx="0">
            <a:schemeClr val="accent1"/>
          </a:effectRef>
          <a:fontRef idx="minor">
            <a:schemeClr val="tx1"/>
          </a:fontRef>
        </p:style>
      </p:cxnSp>
      <p:sp>
        <p:nvSpPr>
          <p:cNvPr id="8207" name="AutoShape 19"/>
          <p:cNvSpPr>
            <a:spLocks noChangeArrowheads="1"/>
          </p:cNvSpPr>
          <p:nvPr/>
        </p:nvSpPr>
        <p:spPr bwMode="auto">
          <a:xfrm>
            <a:off x="5791200" y="5257800"/>
            <a:ext cx="990600" cy="381000"/>
          </a:xfrm>
          <a:prstGeom prst="flowChartManualOperation">
            <a:avLst/>
          </a:prstGeom>
          <a:solidFill>
            <a:srgbClr val="9683B3">
              <a:alpha val="51764"/>
            </a:srgbClr>
          </a:solidFill>
          <a:ln w="9525">
            <a:solidFill>
              <a:schemeClr val="tx1"/>
            </a:solidFill>
            <a:miter lim="800000"/>
            <a:headEnd/>
            <a:tailEnd/>
          </a:ln>
        </p:spPr>
        <p:txBody>
          <a:bodyPr wrap="none" anchor="ctr"/>
          <a:lstStyle/>
          <a:p>
            <a:pPr algn="ctr"/>
            <a:r>
              <a:rPr lang="en-US" sz="800"/>
              <a:t>Adjust</a:t>
            </a:r>
          </a:p>
          <a:p>
            <a:pPr algn="ctr"/>
            <a:r>
              <a:rPr lang="en-US" sz="800"/>
              <a:t>Contribution</a:t>
            </a:r>
          </a:p>
        </p:txBody>
      </p:sp>
      <p:sp>
        <p:nvSpPr>
          <p:cNvPr id="8208" name="TextBox 31"/>
          <p:cNvSpPr txBox="1">
            <a:spLocks noChangeArrowheads="1"/>
          </p:cNvSpPr>
          <p:nvPr/>
        </p:nvSpPr>
        <p:spPr bwMode="auto">
          <a:xfrm>
            <a:off x="5965825" y="4932363"/>
            <a:ext cx="679450" cy="307975"/>
          </a:xfrm>
          <a:prstGeom prst="rect">
            <a:avLst/>
          </a:prstGeom>
          <a:noFill/>
          <a:ln w="9525">
            <a:noFill/>
            <a:miter lim="800000"/>
            <a:headEnd/>
            <a:tailEnd/>
          </a:ln>
        </p:spPr>
        <p:txBody>
          <a:bodyPr wrap="none">
            <a:spAutoFit/>
          </a:bodyPr>
          <a:lstStyle/>
          <a:p>
            <a:r>
              <a:rPr lang="en-US" sz="1400" b="1"/>
              <a:t>Input:</a:t>
            </a:r>
          </a:p>
        </p:txBody>
      </p:sp>
      <p:cxnSp>
        <p:nvCxnSpPr>
          <p:cNvPr id="33" name="Straight Arrow Connector 32"/>
          <p:cNvCxnSpPr/>
          <p:nvPr/>
        </p:nvCxnSpPr>
        <p:spPr>
          <a:xfrm rot="16200000" flipV="1">
            <a:off x="6111875" y="4741863"/>
            <a:ext cx="381000" cy="0"/>
          </a:xfrm>
          <a:prstGeom prst="straightConnector1">
            <a:avLst/>
          </a:prstGeom>
          <a:ln w="28575">
            <a:solidFill>
              <a:srgbClr val="9683B3">
                <a:alpha val="76863"/>
              </a:srgbClr>
            </a:solidFill>
            <a:tailEnd type="arrow"/>
          </a:ln>
          <a:effectLst/>
        </p:spPr>
        <p:style>
          <a:lnRef idx="1">
            <a:schemeClr val="accent1"/>
          </a:lnRef>
          <a:fillRef idx="0">
            <a:schemeClr val="accent1"/>
          </a:fillRef>
          <a:effectRef idx="0">
            <a:schemeClr val="accent1"/>
          </a:effectRef>
          <a:fontRef idx="minor">
            <a:schemeClr val="tx1"/>
          </a:fontRef>
        </p:style>
      </p:cxnSp>
      <p:sp>
        <p:nvSpPr>
          <p:cNvPr id="8343" name="Rectangle 22"/>
          <p:cNvSpPr>
            <a:spLocks noChangeArrowheads="1"/>
          </p:cNvSpPr>
          <p:nvPr/>
        </p:nvSpPr>
        <p:spPr bwMode="gray">
          <a:xfrm>
            <a:off x="6958393" y="5393800"/>
            <a:ext cx="1051817" cy="369332"/>
          </a:xfrm>
          <a:prstGeom prst="rect">
            <a:avLst/>
          </a:prstGeom>
          <a:noFill/>
          <a:ln w="9525">
            <a:noFill/>
            <a:miter lim="800000"/>
            <a:headEnd/>
            <a:tailEnd/>
          </a:ln>
        </p:spPr>
        <p:txBody>
          <a:bodyPr wrap="square">
            <a:spAutoFit/>
          </a:bodyPr>
          <a:lstStyle/>
          <a:p>
            <a:r>
              <a:rPr lang="en-US" b="1" dirty="0">
                <a:latin typeface="Calibri" pitchFamily="34" charset="0"/>
              </a:rPr>
              <a:t>Output:</a:t>
            </a:r>
          </a:p>
        </p:txBody>
      </p:sp>
      <p:sp>
        <p:nvSpPr>
          <p:cNvPr id="8212" name="AutoShape 19"/>
          <p:cNvSpPr>
            <a:spLocks noChangeArrowheads="1"/>
          </p:cNvSpPr>
          <p:nvPr/>
        </p:nvSpPr>
        <p:spPr bwMode="auto">
          <a:xfrm>
            <a:off x="755650" y="1752600"/>
            <a:ext cx="990600" cy="381000"/>
          </a:xfrm>
          <a:prstGeom prst="flowChartManualOperation">
            <a:avLst/>
          </a:prstGeom>
          <a:solidFill>
            <a:schemeClr val="tx2">
              <a:alpha val="25098"/>
            </a:schemeClr>
          </a:solidFill>
          <a:ln w="9525">
            <a:solidFill>
              <a:schemeClr val="tx1"/>
            </a:solidFill>
            <a:miter lim="800000"/>
            <a:headEnd/>
            <a:tailEnd/>
          </a:ln>
        </p:spPr>
        <p:txBody>
          <a:bodyPr wrap="none" anchor="ctr"/>
          <a:lstStyle/>
          <a:p>
            <a:pPr algn="ctr"/>
            <a:r>
              <a:rPr lang="en-US" sz="800"/>
              <a:t>Total</a:t>
            </a:r>
          </a:p>
          <a:p>
            <a:pPr algn="ctr"/>
            <a:r>
              <a:rPr lang="en-US" sz="800"/>
              <a:t>Hydrogen</a:t>
            </a:r>
          </a:p>
        </p:txBody>
      </p:sp>
      <p:sp>
        <p:nvSpPr>
          <p:cNvPr id="8213" name="Rounded Rectangle 27"/>
          <p:cNvSpPr>
            <a:spLocks noChangeArrowheads="1"/>
          </p:cNvSpPr>
          <p:nvPr/>
        </p:nvSpPr>
        <p:spPr bwMode="auto">
          <a:xfrm>
            <a:off x="2736850" y="2057400"/>
            <a:ext cx="838200" cy="304800"/>
          </a:xfrm>
          <a:prstGeom prst="roundRect">
            <a:avLst>
              <a:gd name="adj" fmla="val 16667"/>
            </a:avLst>
          </a:prstGeom>
          <a:solidFill>
            <a:srgbClr val="008000">
              <a:alpha val="25098"/>
            </a:srgbClr>
          </a:solidFill>
          <a:ln w="1270">
            <a:solidFill>
              <a:srgbClr val="7F7F7F"/>
            </a:solidFill>
            <a:round/>
            <a:headEnd/>
            <a:tailEnd/>
          </a:ln>
        </p:spPr>
        <p:txBody>
          <a:bodyPr anchor="ctr"/>
          <a:lstStyle/>
          <a:p>
            <a:pPr algn="ctr"/>
            <a:r>
              <a:rPr lang="en-US" sz="800"/>
              <a:t>SMR</a:t>
            </a:r>
          </a:p>
        </p:txBody>
      </p:sp>
      <p:sp>
        <p:nvSpPr>
          <p:cNvPr id="8214" name="Rounded Rectangle 28"/>
          <p:cNvSpPr>
            <a:spLocks noChangeArrowheads="1"/>
          </p:cNvSpPr>
          <p:nvPr/>
        </p:nvSpPr>
        <p:spPr bwMode="auto">
          <a:xfrm>
            <a:off x="2736850" y="2590800"/>
            <a:ext cx="838200" cy="304800"/>
          </a:xfrm>
          <a:prstGeom prst="roundRect">
            <a:avLst>
              <a:gd name="adj" fmla="val 16667"/>
            </a:avLst>
          </a:prstGeom>
          <a:solidFill>
            <a:srgbClr val="008000">
              <a:alpha val="25098"/>
            </a:srgbClr>
          </a:solidFill>
          <a:ln w="1270">
            <a:solidFill>
              <a:srgbClr val="7F7F7F"/>
            </a:solidFill>
            <a:round/>
            <a:headEnd/>
            <a:tailEnd/>
          </a:ln>
        </p:spPr>
        <p:txBody>
          <a:bodyPr anchor="ctr"/>
          <a:lstStyle/>
          <a:p>
            <a:r>
              <a:rPr lang="en-US" sz="800"/>
              <a:t>Electrolysis –</a:t>
            </a:r>
          </a:p>
          <a:p>
            <a:r>
              <a:rPr lang="en-US" sz="800"/>
              <a:t>Grid</a:t>
            </a:r>
          </a:p>
        </p:txBody>
      </p:sp>
      <p:sp>
        <p:nvSpPr>
          <p:cNvPr id="8215" name="Rounded Rectangle 29"/>
          <p:cNvSpPr>
            <a:spLocks noChangeArrowheads="1"/>
          </p:cNvSpPr>
          <p:nvPr/>
        </p:nvSpPr>
        <p:spPr bwMode="auto">
          <a:xfrm>
            <a:off x="2736850" y="3276600"/>
            <a:ext cx="838200" cy="304800"/>
          </a:xfrm>
          <a:prstGeom prst="roundRect">
            <a:avLst>
              <a:gd name="adj" fmla="val 16667"/>
            </a:avLst>
          </a:prstGeom>
          <a:solidFill>
            <a:srgbClr val="008000">
              <a:alpha val="25098"/>
            </a:srgbClr>
          </a:solidFill>
          <a:ln w="1270">
            <a:solidFill>
              <a:srgbClr val="7F7F7F"/>
            </a:solidFill>
            <a:round/>
            <a:headEnd/>
            <a:tailEnd/>
          </a:ln>
        </p:spPr>
        <p:txBody>
          <a:bodyPr anchor="ctr"/>
          <a:lstStyle/>
          <a:p>
            <a:pPr algn="ctr"/>
            <a:r>
              <a:rPr lang="en-US" sz="800"/>
              <a:t>SMR</a:t>
            </a:r>
          </a:p>
        </p:txBody>
      </p:sp>
      <p:sp>
        <p:nvSpPr>
          <p:cNvPr id="8216" name="Rounded Rectangle 30"/>
          <p:cNvSpPr>
            <a:spLocks noChangeArrowheads="1"/>
          </p:cNvSpPr>
          <p:nvPr/>
        </p:nvSpPr>
        <p:spPr bwMode="auto">
          <a:xfrm>
            <a:off x="2736850" y="3810000"/>
            <a:ext cx="838200" cy="304800"/>
          </a:xfrm>
          <a:prstGeom prst="roundRect">
            <a:avLst>
              <a:gd name="adj" fmla="val 16667"/>
            </a:avLst>
          </a:prstGeom>
          <a:solidFill>
            <a:srgbClr val="008000">
              <a:alpha val="25098"/>
            </a:srgbClr>
          </a:solidFill>
          <a:ln w="1270">
            <a:solidFill>
              <a:srgbClr val="7F7F7F"/>
            </a:solidFill>
            <a:round/>
            <a:headEnd/>
            <a:tailEnd/>
          </a:ln>
        </p:spPr>
        <p:txBody>
          <a:bodyPr anchor="ctr"/>
          <a:lstStyle/>
          <a:p>
            <a:r>
              <a:rPr lang="en-US" sz="800"/>
              <a:t>Coal Gasification</a:t>
            </a:r>
          </a:p>
        </p:txBody>
      </p:sp>
      <p:sp>
        <p:nvSpPr>
          <p:cNvPr id="8217" name="Rounded Rectangle 31"/>
          <p:cNvSpPr>
            <a:spLocks noChangeArrowheads="1"/>
          </p:cNvSpPr>
          <p:nvPr/>
        </p:nvSpPr>
        <p:spPr bwMode="auto">
          <a:xfrm>
            <a:off x="2736850" y="4343400"/>
            <a:ext cx="838200" cy="304800"/>
          </a:xfrm>
          <a:prstGeom prst="roundRect">
            <a:avLst>
              <a:gd name="adj" fmla="val 16667"/>
            </a:avLst>
          </a:prstGeom>
          <a:solidFill>
            <a:srgbClr val="008000">
              <a:alpha val="25098"/>
            </a:srgbClr>
          </a:solidFill>
          <a:ln w="1270">
            <a:solidFill>
              <a:srgbClr val="7F7F7F"/>
            </a:solidFill>
            <a:round/>
            <a:headEnd/>
            <a:tailEnd/>
          </a:ln>
        </p:spPr>
        <p:txBody>
          <a:bodyPr anchor="ctr"/>
          <a:lstStyle/>
          <a:p>
            <a:r>
              <a:rPr lang="en-US" sz="800"/>
              <a:t>Electrolysis –</a:t>
            </a:r>
          </a:p>
          <a:p>
            <a:r>
              <a:rPr lang="en-US" sz="800"/>
              <a:t>Renewable</a:t>
            </a:r>
          </a:p>
        </p:txBody>
      </p:sp>
      <p:sp>
        <p:nvSpPr>
          <p:cNvPr id="8218" name="TextBox 33"/>
          <p:cNvSpPr txBox="1">
            <a:spLocks noChangeArrowheads="1"/>
          </p:cNvSpPr>
          <p:nvPr/>
        </p:nvSpPr>
        <p:spPr bwMode="auto">
          <a:xfrm>
            <a:off x="2660650" y="1828800"/>
            <a:ext cx="1047750" cy="276225"/>
          </a:xfrm>
          <a:prstGeom prst="rect">
            <a:avLst/>
          </a:prstGeom>
          <a:noFill/>
          <a:ln w="9525">
            <a:noFill/>
            <a:miter lim="800000"/>
            <a:headEnd/>
            <a:tailEnd/>
          </a:ln>
        </p:spPr>
        <p:txBody>
          <a:bodyPr wrap="none">
            <a:spAutoFit/>
          </a:bodyPr>
          <a:lstStyle/>
          <a:p>
            <a:r>
              <a:rPr lang="en-US" sz="1200" b="1" dirty="0"/>
              <a:t>Distributed:</a:t>
            </a:r>
          </a:p>
        </p:txBody>
      </p:sp>
      <p:sp>
        <p:nvSpPr>
          <p:cNvPr id="8219" name="TextBox 34"/>
          <p:cNvSpPr txBox="1">
            <a:spLocks noChangeArrowheads="1"/>
          </p:cNvSpPr>
          <p:nvPr/>
        </p:nvSpPr>
        <p:spPr bwMode="auto">
          <a:xfrm>
            <a:off x="2660650" y="3048000"/>
            <a:ext cx="1065213" cy="276225"/>
          </a:xfrm>
          <a:prstGeom prst="rect">
            <a:avLst/>
          </a:prstGeom>
          <a:noFill/>
          <a:ln w="9525">
            <a:noFill/>
            <a:miter lim="800000"/>
            <a:headEnd/>
            <a:tailEnd/>
          </a:ln>
        </p:spPr>
        <p:txBody>
          <a:bodyPr wrap="none">
            <a:spAutoFit/>
          </a:bodyPr>
          <a:lstStyle/>
          <a:p>
            <a:r>
              <a:rPr lang="en-US" sz="1200" b="1"/>
              <a:t>Centralized:</a:t>
            </a:r>
          </a:p>
        </p:txBody>
      </p:sp>
      <p:cxnSp>
        <p:nvCxnSpPr>
          <p:cNvPr id="8220" name="Elbow Connector 36"/>
          <p:cNvCxnSpPr>
            <a:cxnSpLocks noChangeShapeType="1"/>
            <a:stCxn id="8212" idx="3"/>
            <a:endCxn id="8213" idx="1"/>
          </p:cNvCxnSpPr>
          <p:nvPr/>
        </p:nvCxnSpPr>
        <p:spPr bwMode="auto">
          <a:xfrm>
            <a:off x="1647825" y="1943100"/>
            <a:ext cx="1089025" cy="266700"/>
          </a:xfrm>
          <a:prstGeom prst="bentConnector3">
            <a:avLst>
              <a:gd name="adj1" fmla="val 51167"/>
            </a:avLst>
          </a:prstGeom>
          <a:noFill/>
          <a:ln w="25400">
            <a:solidFill>
              <a:srgbClr val="008000">
                <a:alpha val="50195"/>
              </a:srgbClr>
            </a:solidFill>
            <a:miter lim="800000"/>
            <a:headEnd/>
            <a:tailEnd type="arrow" w="med" len="med"/>
          </a:ln>
        </p:spPr>
      </p:cxnSp>
      <p:cxnSp>
        <p:nvCxnSpPr>
          <p:cNvPr id="8221" name="Elbow Connector 38"/>
          <p:cNvCxnSpPr>
            <a:cxnSpLocks noChangeShapeType="1"/>
            <a:endCxn id="8214" idx="1"/>
          </p:cNvCxnSpPr>
          <p:nvPr/>
        </p:nvCxnSpPr>
        <p:spPr bwMode="auto">
          <a:xfrm rot="16200000" flipH="1">
            <a:off x="2203450" y="2209800"/>
            <a:ext cx="533400" cy="533400"/>
          </a:xfrm>
          <a:prstGeom prst="bentConnector2">
            <a:avLst/>
          </a:prstGeom>
          <a:noFill/>
          <a:ln w="25400">
            <a:solidFill>
              <a:srgbClr val="008000">
                <a:alpha val="50195"/>
              </a:srgbClr>
            </a:solidFill>
            <a:miter lim="800000"/>
            <a:headEnd/>
            <a:tailEnd type="arrow" w="med" len="med"/>
          </a:ln>
        </p:spPr>
      </p:cxnSp>
      <p:cxnSp>
        <p:nvCxnSpPr>
          <p:cNvPr id="8222" name="Elbow Connector 42"/>
          <p:cNvCxnSpPr>
            <a:cxnSpLocks noChangeShapeType="1"/>
            <a:endCxn id="8216" idx="1"/>
          </p:cNvCxnSpPr>
          <p:nvPr/>
        </p:nvCxnSpPr>
        <p:spPr bwMode="auto">
          <a:xfrm rot="16200000" flipH="1">
            <a:off x="2203450" y="3429000"/>
            <a:ext cx="533400" cy="533400"/>
          </a:xfrm>
          <a:prstGeom prst="bentConnector2">
            <a:avLst/>
          </a:prstGeom>
          <a:noFill/>
          <a:ln w="25400">
            <a:solidFill>
              <a:srgbClr val="008000">
                <a:alpha val="50195"/>
              </a:srgbClr>
            </a:solidFill>
            <a:miter lim="800000"/>
            <a:headEnd/>
            <a:tailEnd type="arrow" w="med" len="med"/>
          </a:ln>
        </p:spPr>
      </p:cxnSp>
      <p:cxnSp>
        <p:nvCxnSpPr>
          <p:cNvPr id="8223" name="Elbow Connector 43"/>
          <p:cNvCxnSpPr>
            <a:cxnSpLocks noChangeShapeType="1"/>
          </p:cNvCxnSpPr>
          <p:nvPr/>
        </p:nvCxnSpPr>
        <p:spPr bwMode="auto">
          <a:xfrm rot="16200000" flipH="1">
            <a:off x="2127250" y="2819400"/>
            <a:ext cx="685800" cy="533400"/>
          </a:xfrm>
          <a:prstGeom prst="bentConnector2">
            <a:avLst/>
          </a:prstGeom>
          <a:noFill/>
          <a:ln w="25400">
            <a:solidFill>
              <a:srgbClr val="008000">
                <a:alpha val="50195"/>
              </a:srgbClr>
            </a:solidFill>
            <a:miter lim="800000"/>
            <a:headEnd/>
            <a:tailEnd type="arrow" w="med" len="med"/>
          </a:ln>
        </p:spPr>
      </p:cxnSp>
      <p:cxnSp>
        <p:nvCxnSpPr>
          <p:cNvPr id="8224" name="Elbow Connector 44"/>
          <p:cNvCxnSpPr>
            <a:cxnSpLocks noChangeShapeType="1"/>
            <a:endCxn id="8217" idx="1"/>
          </p:cNvCxnSpPr>
          <p:nvPr/>
        </p:nvCxnSpPr>
        <p:spPr bwMode="auto">
          <a:xfrm rot="16200000" flipH="1">
            <a:off x="2203450" y="3962400"/>
            <a:ext cx="533400" cy="533400"/>
          </a:xfrm>
          <a:prstGeom prst="bentConnector2">
            <a:avLst/>
          </a:prstGeom>
          <a:noFill/>
          <a:ln w="25400">
            <a:solidFill>
              <a:srgbClr val="008000">
                <a:alpha val="50195"/>
              </a:srgbClr>
            </a:solidFill>
            <a:miter lim="800000"/>
            <a:headEnd/>
            <a:tailEnd type="arrow" w="med" len="med"/>
          </a:ln>
        </p:spPr>
      </p:cxnSp>
      <p:sp>
        <p:nvSpPr>
          <p:cNvPr id="8225" name="Rounded Rectangle 59"/>
          <p:cNvSpPr>
            <a:spLocks noChangeArrowheads="1"/>
          </p:cNvSpPr>
          <p:nvPr/>
        </p:nvSpPr>
        <p:spPr bwMode="auto">
          <a:xfrm>
            <a:off x="222250" y="2514600"/>
            <a:ext cx="838200" cy="457200"/>
          </a:xfrm>
          <a:prstGeom prst="roundRect">
            <a:avLst>
              <a:gd name="adj" fmla="val 16667"/>
            </a:avLst>
          </a:prstGeom>
          <a:solidFill>
            <a:schemeClr val="accent2">
              <a:lumMod val="20000"/>
              <a:lumOff val="80000"/>
            </a:schemeClr>
          </a:solidFill>
          <a:ln w="635">
            <a:solidFill>
              <a:schemeClr val="tx1"/>
            </a:solidFill>
            <a:round/>
            <a:headEnd/>
            <a:tailEnd/>
          </a:ln>
        </p:spPr>
        <p:txBody>
          <a:bodyPr anchor="ctr"/>
          <a:lstStyle/>
          <a:p>
            <a:pPr algn="ctr"/>
            <a:r>
              <a:rPr lang="en-US" sz="800" dirty="0"/>
              <a:t>Natural</a:t>
            </a:r>
          </a:p>
          <a:p>
            <a:pPr algn="ctr"/>
            <a:r>
              <a:rPr lang="en-US" sz="800" dirty="0"/>
              <a:t>Gas</a:t>
            </a:r>
          </a:p>
        </p:txBody>
      </p:sp>
      <p:sp>
        <p:nvSpPr>
          <p:cNvPr id="8226" name="Rounded Rectangle 60"/>
          <p:cNvSpPr>
            <a:spLocks noChangeArrowheads="1"/>
          </p:cNvSpPr>
          <p:nvPr/>
        </p:nvSpPr>
        <p:spPr bwMode="auto">
          <a:xfrm>
            <a:off x="222250" y="3124200"/>
            <a:ext cx="838200" cy="381000"/>
          </a:xfrm>
          <a:prstGeom prst="roundRect">
            <a:avLst>
              <a:gd name="adj" fmla="val 16667"/>
            </a:avLst>
          </a:prstGeom>
          <a:solidFill>
            <a:schemeClr val="accent2">
              <a:lumMod val="20000"/>
              <a:lumOff val="80000"/>
            </a:schemeClr>
          </a:solidFill>
          <a:ln w="635">
            <a:solidFill>
              <a:schemeClr val="tx1"/>
            </a:solidFill>
            <a:round/>
            <a:headEnd/>
            <a:tailEnd/>
          </a:ln>
        </p:spPr>
        <p:txBody>
          <a:bodyPr anchor="ctr"/>
          <a:lstStyle/>
          <a:p>
            <a:r>
              <a:rPr lang="en-US" sz="800" dirty="0"/>
              <a:t>Electricity –</a:t>
            </a:r>
          </a:p>
          <a:p>
            <a:r>
              <a:rPr lang="en-US" sz="800" dirty="0"/>
              <a:t>Grid</a:t>
            </a:r>
          </a:p>
        </p:txBody>
      </p:sp>
      <p:sp>
        <p:nvSpPr>
          <p:cNvPr id="8227" name="Rounded Rectangle 61"/>
          <p:cNvSpPr>
            <a:spLocks noChangeArrowheads="1"/>
          </p:cNvSpPr>
          <p:nvPr/>
        </p:nvSpPr>
        <p:spPr bwMode="auto">
          <a:xfrm>
            <a:off x="222250" y="3657600"/>
            <a:ext cx="838200" cy="381000"/>
          </a:xfrm>
          <a:prstGeom prst="roundRect">
            <a:avLst>
              <a:gd name="adj" fmla="val 16667"/>
            </a:avLst>
          </a:prstGeom>
          <a:solidFill>
            <a:schemeClr val="accent2">
              <a:lumMod val="20000"/>
              <a:lumOff val="80000"/>
            </a:schemeClr>
          </a:solidFill>
          <a:ln w="635">
            <a:solidFill>
              <a:schemeClr val="tx1"/>
            </a:solidFill>
            <a:round/>
            <a:headEnd/>
            <a:tailEnd/>
          </a:ln>
        </p:spPr>
        <p:txBody>
          <a:bodyPr anchor="ctr"/>
          <a:lstStyle/>
          <a:p>
            <a:r>
              <a:rPr lang="en-US" sz="800" dirty="0"/>
              <a:t>Electricity –</a:t>
            </a:r>
          </a:p>
          <a:p>
            <a:r>
              <a:rPr lang="en-US" sz="800" dirty="0"/>
              <a:t>Renewable</a:t>
            </a:r>
          </a:p>
        </p:txBody>
      </p:sp>
      <p:sp>
        <p:nvSpPr>
          <p:cNvPr id="8228" name="Rounded Rectangle 62"/>
          <p:cNvSpPr>
            <a:spLocks noChangeArrowheads="1"/>
          </p:cNvSpPr>
          <p:nvPr/>
        </p:nvSpPr>
        <p:spPr bwMode="auto">
          <a:xfrm>
            <a:off x="222250" y="4191000"/>
            <a:ext cx="838200" cy="609600"/>
          </a:xfrm>
          <a:prstGeom prst="roundRect">
            <a:avLst>
              <a:gd name="adj" fmla="val 16667"/>
            </a:avLst>
          </a:prstGeom>
          <a:solidFill>
            <a:schemeClr val="accent2">
              <a:lumMod val="20000"/>
              <a:lumOff val="80000"/>
            </a:schemeClr>
          </a:solidFill>
          <a:ln w="635">
            <a:solidFill>
              <a:schemeClr val="tx1"/>
            </a:solidFill>
            <a:round/>
            <a:headEnd/>
            <a:tailEnd/>
          </a:ln>
        </p:spPr>
        <p:txBody>
          <a:bodyPr anchor="ctr"/>
          <a:lstStyle/>
          <a:p>
            <a:pPr algn="ctr"/>
            <a:r>
              <a:rPr lang="en-US" sz="800"/>
              <a:t>Water</a:t>
            </a:r>
          </a:p>
        </p:txBody>
      </p:sp>
      <p:sp>
        <p:nvSpPr>
          <p:cNvPr id="8229" name="Rounded Rectangle 64"/>
          <p:cNvSpPr>
            <a:spLocks noChangeArrowheads="1"/>
          </p:cNvSpPr>
          <p:nvPr/>
        </p:nvSpPr>
        <p:spPr bwMode="auto">
          <a:xfrm>
            <a:off x="222250" y="4953000"/>
            <a:ext cx="838200" cy="381000"/>
          </a:xfrm>
          <a:prstGeom prst="roundRect">
            <a:avLst>
              <a:gd name="adj" fmla="val 16667"/>
            </a:avLst>
          </a:prstGeom>
          <a:solidFill>
            <a:schemeClr val="accent2">
              <a:lumMod val="20000"/>
              <a:lumOff val="80000"/>
            </a:schemeClr>
          </a:solidFill>
          <a:ln w="635">
            <a:solidFill>
              <a:schemeClr val="tx1"/>
            </a:solidFill>
            <a:round/>
            <a:headEnd/>
            <a:tailEnd/>
          </a:ln>
        </p:spPr>
        <p:txBody>
          <a:bodyPr anchor="ctr"/>
          <a:lstStyle/>
          <a:p>
            <a:pPr algn="ctr"/>
            <a:r>
              <a:rPr lang="en-US" sz="800" dirty="0"/>
              <a:t>Coal</a:t>
            </a:r>
          </a:p>
        </p:txBody>
      </p:sp>
      <p:cxnSp>
        <p:nvCxnSpPr>
          <p:cNvPr id="8230" name="Elbow Connector 92"/>
          <p:cNvCxnSpPr>
            <a:cxnSpLocks noChangeShapeType="1"/>
          </p:cNvCxnSpPr>
          <p:nvPr/>
        </p:nvCxnSpPr>
        <p:spPr bwMode="auto">
          <a:xfrm flipV="1">
            <a:off x="1060450" y="2438400"/>
            <a:ext cx="1219200" cy="228600"/>
          </a:xfrm>
          <a:prstGeom prst="bentConnector3">
            <a:avLst>
              <a:gd name="adj1" fmla="val 33333"/>
            </a:avLst>
          </a:prstGeom>
          <a:noFill/>
          <a:ln w="25400">
            <a:solidFill>
              <a:srgbClr val="7F7F7F"/>
            </a:solidFill>
            <a:miter lim="800000"/>
            <a:headEnd/>
            <a:tailEnd/>
          </a:ln>
        </p:spPr>
      </p:cxnSp>
      <p:cxnSp>
        <p:nvCxnSpPr>
          <p:cNvPr id="8231" name="Shape 94"/>
          <p:cNvCxnSpPr>
            <a:cxnSpLocks noChangeShapeType="1"/>
          </p:cNvCxnSpPr>
          <p:nvPr/>
        </p:nvCxnSpPr>
        <p:spPr bwMode="auto">
          <a:xfrm rot="5400000">
            <a:off x="2489200" y="1924050"/>
            <a:ext cx="76200" cy="952500"/>
          </a:xfrm>
          <a:prstGeom prst="bentConnector2">
            <a:avLst/>
          </a:prstGeom>
          <a:noFill/>
          <a:ln w="25400">
            <a:solidFill>
              <a:srgbClr val="7F7F7F"/>
            </a:solidFill>
            <a:miter lim="800000"/>
            <a:headEnd type="arrow" w="med" len="med"/>
            <a:tailEnd/>
          </a:ln>
        </p:spPr>
      </p:cxnSp>
      <p:cxnSp>
        <p:nvCxnSpPr>
          <p:cNvPr id="8232" name="Shape 96"/>
          <p:cNvCxnSpPr>
            <a:cxnSpLocks noChangeShapeType="1"/>
          </p:cNvCxnSpPr>
          <p:nvPr/>
        </p:nvCxnSpPr>
        <p:spPr bwMode="auto">
          <a:xfrm>
            <a:off x="1060450" y="2895600"/>
            <a:ext cx="1943100" cy="685800"/>
          </a:xfrm>
          <a:prstGeom prst="bentConnector4">
            <a:avLst>
              <a:gd name="adj1" fmla="val 26144"/>
              <a:gd name="adj2" fmla="val 112963"/>
            </a:avLst>
          </a:prstGeom>
          <a:noFill/>
          <a:ln w="25400">
            <a:solidFill>
              <a:srgbClr val="7F7F7F"/>
            </a:solidFill>
            <a:miter lim="800000"/>
            <a:headEnd/>
            <a:tailEnd type="arrow" w="med" len="med"/>
          </a:ln>
        </p:spPr>
      </p:cxnSp>
      <p:cxnSp>
        <p:nvCxnSpPr>
          <p:cNvPr id="8233" name="Shape 108"/>
          <p:cNvCxnSpPr>
            <a:cxnSpLocks noChangeShapeType="1"/>
          </p:cNvCxnSpPr>
          <p:nvPr/>
        </p:nvCxnSpPr>
        <p:spPr bwMode="auto">
          <a:xfrm flipV="1">
            <a:off x="1822450" y="2362200"/>
            <a:ext cx="1409700" cy="152400"/>
          </a:xfrm>
          <a:prstGeom prst="bentConnector2">
            <a:avLst/>
          </a:prstGeom>
          <a:noFill/>
          <a:ln w="25400">
            <a:solidFill>
              <a:srgbClr val="7F7F7F"/>
            </a:solidFill>
            <a:miter lim="800000"/>
            <a:headEnd/>
            <a:tailEnd type="arrow" w="med" len="med"/>
          </a:ln>
        </p:spPr>
      </p:cxnSp>
      <p:cxnSp>
        <p:nvCxnSpPr>
          <p:cNvPr id="8234" name="Shape 121"/>
          <p:cNvCxnSpPr>
            <a:cxnSpLocks noChangeShapeType="1"/>
          </p:cNvCxnSpPr>
          <p:nvPr/>
        </p:nvCxnSpPr>
        <p:spPr bwMode="auto">
          <a:xfrm rot="5400000" flipH="1" flipV="1">
            <a:off x="527050" y="3048000"/>
            <a:ext cx="1828800" cy="762000"/>
          </a:xfrm>
          <a:prstGeom prst="bentConnector3">
            <a:avLst>
              <a:gd name="adj1" fmla="val 0"/>
            </a:avLst>
          </a:prstGeom>
          <a:noFill/>
          <a:ln w="25400">
            <a:solidFill>
              <a:srgbClr val="7F7F7F"/>
            </a:solidFill>
            <a:miter lim="800000"/>
            <a:headEnd/>
            <a:tailEnd/>
          </a:ln>
        </p:spPr>
      </p:cxnSp>
      <p:cxnSp>
        <p:nvCxnSpPr>
          <p:cNvPr id="8235" name="Shape 121"/>
          <p:cNvCxnSpPr>
            <a:cxnSpLocks noChangeShapeType="1"/>
          </p:cNvCxnSpPr>
          <p:nvPr/>
        </p:nvCxnSpPr>
        <p:spPr bwMode="auto">
          <a:xfrm rot="5400000" flipH="1" flipV="1">
            <a:off x="831850" y="3276600"/>
            <a:ext cx="1371600" cy="914400"/>
          </a:xfrm>
          <a:prstGeom prst="bentConnector3">
            <a:avLst>
              <a:gd name="adj1" fmla="val -926"/>
            </a:avLst>
          </a:prstGeom>
          <a:noFill/>
          <a:ln w="25400">
            <a:solidFill>
              <a:srgbClr val="7F7F7F"/>
            </a:solidFill>
            <a:miter lim="800000"/>
            <a:headEnd/>
            <a:tailEnd/>
          </a:ln>
        </p:spPr>
      </p:cxnSp>
      <p:cxnSp>
        <p:nvCxnSpPr>
          <p:cNvPr id="8236" name="Shape 132"/>
          <p:cNvCxnSpPr>
            <a:cxnSpLocks noChangeShapeType="1"/>
          </p:cNvCxnSpPr>
          <p:nvPr/>
        </p:nvCxnSpPr>
        <p:spPr bwMode="auto">
          <a:xfrm flipV="1">
            <a:off x="1974850" y="2895600"/>
            <a:ext cx="1181100" cy="152400"/>
          </a:xfrm>
          <a:prstGeom prst="bentConnector2">
            <a:avLst/>
          </a:prstGeom>
          <a:noFill/>
          <a:ln w="25400">
            <a:solidFill>
              <a:srgbClr val="7F7F7F"/>
            </a:solidFill>
            <a:miter lim="800000"/>
            <a:headEnd/>
            <a:tailEnd type="arrow" w="med" len="med"/>
          </a:ln>
        </p:spPr>
      </p:cxnSp>
      <p:cxnSp>
        <p:nvCxnSpPr>
          <p:cNvPr id="8237" name="Shape 121"/>
          <p:cNvCxnSpPr>
            <a:cxnSpLocks noChangeShapeType="1"/>
            <a:stCxn id="8226" idx="3"/>
          </p:cNvCxnSpPr>
          <p:nvPr/>
        </p:nvCxnSpPr>
        <p:spPr bwMode="auto">
          <a:xfrm flipV="1">
            <a:off x="1060450" y="2971800"/>
            <a:ext cx="685800" cy="342900"/>
          </a:xfrm>
          <a:prstGeom prst="bentConnector3">
            <a:avLst>
              <a:gd name="adj1" fmla="val 50000"/>
            </a:avLst>
          </a:prstGeom>
          <a:noFill/>
          <a:ln w="25400">
            <a:solidFill>
              <a:srgbClr val="7F7F7F"/>
            </a:solidFill>
            <a:miter lim="800000"/>
            <a:headEnd/>
            <a:tailEnd/>
          </a:ln>
        </p:spPr>
      </p:cxnSp>
      <p:cxnSp>
        <p:nvCxnSpPr>
          <p:cNvPr id="8238" name="Shape 135"/>
          <p:cNvCxnSpPr>
            <a:cxnSpLocks noChangeShapeType="1"/>
          </p:cNvCxnSpPr>
          <p:nvPr/>
        </p:nvCxnSpPr>
        <p:spPr bwMode="auto">
          <a:xfrm flipV="1">
            <a:off x="1746250" y="2895600"/>
            <a:ext cx="1295400" cy="76200"/>
          </a:xfrm>
          <a:prstGeom prst="bentConnector2">
            <a:avLst/>
          </a:prstGeom>
          <a:noFill/>
          <a:ln w="25400">
            <a:solidFill>
              <a:srgbClr val="7F7F7F"/>
            </a:solidFill>
            <a:miter lim="800000"/>
            <a:headEnd/>
            <a:tailEnd type="arrow" w="med" len="med"/>
          </a:ln>
        </p:spPr>
      </p:cxnSp>
      <p:cxnSp>
        <p:nvCxnSpPr>
          <p:cNvPr id="8239" name="Shape 155"/>
          <p:cNvCxnSpPr>
            <a:cxnSpLocks noChangeShapeType="1"/>
            <a:endCxn id="8215" idx="2"/>
          </p:cNvCxnSpPr>
          <p:nvPr/>
        </p:nvCxnSpPr>
        <p:spPr bwMode="auto">
          <a:xfrm flipV="1">
            <a:off x="2051050" y="3581400"/>
            <a:ext cx="1104900" cy="152400"/>
          </a:xfrm>
          <a:prstGeom prst="bentConnector2">
            <a:avLst/>
          </a:prstGeom>
          <a:noFill/>
          <a:ln w="25400">
            <a:solidFill>
              <a:srgbClr val="7F7F7F"/>
            </a:solidFill>
            <a:miter lim="800000"/>
            <a:headEnd/>
            <a:tailEnd type="arrow" w="med" len="med"/>
          </a:ln>
        </p:spPr>
      </p:cxnSp>
      <p:cxnSp>
        <p:nvCxnSpPr>
          <p:cNvPr id="8240" name="Elbow Connector 158"/>
          <p:cNvCxnSpPr>
            <a:cxnSpLocks noChangeShapeType="1"/>
            <a:stCxn id="8228" idx="3"/>
          </p:cNvCxnSpPr>
          <p:nvPr/>
        </p:nvCxnSpPr>
        <p:spPr bwMode="auto">
          <a:xfrm flipV="1">
            <a:off x="1060450" y="3733800"/>
            <a:ext cx="1066800" cy="762000"/>
          </a:xfrm>
          <a:prstGeom prst="bentConnector3">
            <a:avLst>
              <a:gd name="adj1" fmla="val 50000"/>
            </a:avLst>
          </a:prstGeom>
          <a:noFill/>
          <a:ln w="25400">
            <a:solidFill>
              <a:srgbClr val="7F7F7F"/>
            </a:solidFill>
            <a:miter lim="800000"/>
            <a:headEnd/>
            <a:tailEnd/>
          </a:ln>
        </p:spPr>
      </p:cxnSp>
      <p:cxnSp>
        <p:nvCxnSpPr>
          <p:cNvPr id="8241" name="Shape 161"/>
          <p:cNvCxnSpPr>
            <a:cxnSpLocks noChangeShapeType="1"/>
          </p:cNvCxnSpPr>
          <p:nvPr/>
        </p:nvCxnSpPr>
        <p:spPr bwMode="auto">
          <a:xfrm>
            <a:off x="1060450" y="4648200"/>
            <a:ext cx="1943100" cy="1588"/>
          </a:xfrm>
          <a:prstGeom prst="bentConnector4">
            <a:avLst>
              <a:gd name="adj1" fmla="val 39218"/>
              <a:gd name="adj2" fmla="val 11296477"/>
            </a:avLst>
          </a:prstGeom>
          <a:noFill/>
          <a:ln w="25400">
            <a:solidFill>
              <a:srgbClr val="7F7F7F"/>
            </a:solidFill>
            <a:miter lim="800000"/>
            <a:headEnd/>
            <a:tailEnd type="arrow" w="med" len="med"/>
          </a:ln>
        </p:spPr>
      </p:cxnSp>
      <p:cxnSp>
        <p:nvCxnSpPr>
          <p:cNvPr id="8242" name="Shape 172"/>
          <p:cNvCxnSpPr>
            <a:cxnSpLocks noChangeShapeType="1"/>
            <a:stCxn id="8227" idx="3"/>
            <a:endCxn id="8217" idx="2"/>
          </p:cNvCxnSpPr>
          <p:nvPr/>
        </p:nvCxnSpPr>
        <p:spPr bwMode="auto">
          <a:xfrm>
            <a:off x="1060450" y="3848100"/>
            <a:ext cx="2095500" cy="800100"/>
          </a:xfrm>
          <a:prstGeom prst="bentConnector4">
            <a:avLst>
              <a:gd name="adj1" fmla="val 13940"/>
              <a:gd name="adj2" fmla="val 136509"/>
            </a:avLst>
          </a:prstGeom>
          <a:noFill/>
          <a:ln w="25400">
            <a:solidFill>
              <a:srgbClr val="7F7F7F"/>
            </a:solidFill>
            <a:miter lim="800000"/>
            <a:headEnd/>
            <a:tailEnd type="arrow" w="med" len="med"/>
          </a:ln>
        </p:spPr>
      </p:cxnSp>
      <p:cxnSp>
        <p:nvCxnSpPr>
          <p:cNvPr id="8243" name="Elbow Connector 176"/>
          <p:cNvCxnSpPr>
            <a:cxnSpLocks noChangeShapeType="1"/>
            <a:stCxn id="8229" idx="3"/>
          </p:cNvCxnSpPr>
          <p:nvPr/>
        </p:nvCxnSpPr>
        <p:spPr bwMode="auto">
          <a:xfrm flipV="1">
            <a:off x="1060450" y="4267200"/>
            <a:ext cx="2286000" cy="876300"/>
          </a:xfrm>
          <a:prstGeom prst="bentConnector3">
            <a:avLst>
              <a:gd name="adj1" fmla="val 47222"/>
            </a:avLst>
          </a:prstGeom>
          <a:noFill/>
          <a:ln w="25400">
            <a:solidFill>
              <a:srgbClr val="7F7F7F"/>
            </a:solidFill>
            <a:miter lim="800000"/>
            <a:headEnd/>
            <a:tailEnd/>
          </a:ln>
        </p:spPr>
      </p:cxnSp>
      <p:cxnSp>
        <p:nvCxnSpPr>
          <p:cNvPr id="8244" name="Straight Arrow Connector 182"/>
          <p:cNvCxnSpPr>
            <a:cxnSpLocks noChangeShapeType="1"/>
          </p:cNvCxnSpPr>
          <p:nvPr/>
        </p:nvCxnSpPr>
        <p:spPr bwMode="auto">
          <a:xfrm rot="5400000" flipH="1" flipV="1">
            <a:off x="3269457" y="4191794"/>
            <a:ext cx="152400" cy="1587"/>
          </a:xfrm>
          <a:prstGeom prst="straightConnector1">
            <a:avLst/>
          </a:prstGeom>
          <a:noFill/>
          <a:ln w="25400">
            <a:solidFill>
              <a:srgbClr val="7F7F7F"/>
            </a:solidFill>
            <a:round/>
            <a:headEnd/>
            <a:tailEnd type="arrow" w="med" len="med"/>
          </a:ln>
        </p:spPr>
      </p:cxnSp>
      <p:cxnSp>
        <p:nvCxnSpPr>
          <p:cNvPr id="8245" name="Elbow Connector 184"/>
          <p:cNvCxnSpPr>
            <a:cxnSpLocks noChangeShapeType="1"/>
          </p:cNvCxnSpPr>
          <p:nvPr/>
        </p:nvCxnSpPr>
        <p:spPr bwMode="auto">
          <a:xfrm flipV="1">
            <a:off x="1060450" y="4191000"/>
            <a:ext cx="1905000" cy="381000"/>
          </a:xfrm>
          <a:prstGeom prst="bentConnector3">
            <a:avLst>
              <a:gd name="adj1" fmla="val 53333"/>
            </a:avLst>
          </a:prstGeom>
          <a:noFill/>
          <a:ln w="25400">
            <a:solidFill>
              <a:srgbClr val="7F7F7F"/>
            </a:solidFill>
            <a:miter lim="800000"/>
            <a:headEnd/>
            <a:tailEnd/>
          </a:ln>
        </p:spPr>
      </p:cxnSp>
      <p:cxnSp>
        <p:nvCxnSpPr>
          <p:cNvPr id="8246" name="Straight Arrow Connector 193"/>
          <p:cNvCxnSpPr>
            <a:cxnSpLocks noChangeShapeType="1"/>
          </p:cNvCxnSpPr>
          <p:nvPr/>
        </p:nvCxnSpPr>
        <p:spPr bwMode="auto">
          <a:xfrm rot="5400000" flipH="1" flipV="1">
            <a:off x="2927351" y="4152900"/>
            <a:ext cx="76200" cy="3175"/>
          </a:xfrm>
          <a:prstGeom prst="straightConnector1">
            <a:avLst/>
          </a:prstGeom>
          <a:noFill/>
          <a:ln w="25400">
            <a:solidFill>
              <a:srgbClr val="7F7F7F"/>
            </a:solidFill>
            <a:round/>
            <a:headEnd/>
            <a:tailEnd type="arrow" w="med" len="med"/>
          </a:ln>
        </p:spPr>
      </p:cxnSp>
      <p:sp>
        <p:nvSpPr>
          <p:cNvPr id="8247" name="Right Brace 197"/>
          <p:cNvSpPr>
            <a:spLocks/>
          </p:cNvSpPr>
          <p:nvPr/>
        </p:nvSpPr>
        <p:spPr bwMode="auto">
          <a:xfrm>
            <a:off x="3727450" y="2057400"/>
            <a:ext cx="228600" cy="838200"/>
          </a:xfrm>
          <a:prstGeom prst="rightBrace">
            <a:avLst>
              <a:gd name="adj1" fmla="val 8335"/>
              <a:gd name="adj2" fmla="val 50000"/>
            </a:avLst>
          </a:prstGeom>
          <a:noFill/>
          <a:ln w="19050">
            <a:solidFill>
              <a:srgbClr val="474747"/>
            </a:solidFill>
            <a:round/>
            <a:headEnd/>
            <a:tailEnd/>
          </a:ln>
        </p:spPr>
        <p:txBody>
          <a:bodyPr anchor="ctr"/>
          <a:lstStyle/>
          <a:p>
            <a:pPr algn="ctr"/>
            <a:endParaRPr lang="en-US">
              <a:solidFill>
                <a:srgbClr val="000000"/>
              </a:solidFill>
            </a:endParaRPr>
          </a:p>
        </p:txBody>
      </p:sp>
      <p:sp>
        <p:nvSpPr>
          <p:cNvPr id="8248" name="Right Brace 198"/>
          <p:cNvSpPr>
            <a:spLocks/>
          </p:cNvSpPr>
          <p:nvPr/>
        </p:nvSpPr>
        <p:spPr bwMode="auto">
          <a:xfrm>
            <a:off x="3727450" y="3276600"/>
            <a:ext cx="228600" cy="1371600"/>
          </a:xfrm>
          <a:prstGeom prst="rightBrace">
            <a:avLst>
              <a:gd name="adj1" fmla="val 8333"/>
              <a:gd name="adj2" fmla="val 50000"/>
            </a:avLst>
          </a:prstGeom>
          <a:noFill/>
          <a:ln w="19050">
            <a:solidFill>
              <a:srgbClr val="474747"/>
            </a:solidFill>
            <a:round/>
            <a:headEnd/>
            <a:tailEnd/>
          </a:ln>
        </p:spPr>
        <p:txBody>
          <a:bodyPr anchor="ctr"/>
          <a:lstStyle/>
          <a:p>
            <a:pPr algn="ctr"/>
            <a:endParaRPr lang="en-US">
              <a:solidFill>
                <a:srgbClr val="000000"/>
              </a:solidFill>
            </a:endParaRPr>
          </a:p>
        </p:txBody>
      </p:sp>
      <p:sp>
        <p:nvSpPr>
          <p:cNvPr id="8249" name="Rounded Rectangle 199"/>
          <p:cNvSpPr>
            <a:spLocks noChangeArrowheads="1"/>
          </p:cNvSpPr>
          <p:nvPr/>
        </p:nvSpPr>
        <p:spPr bwMode="auto">
          <a:xfrm>
            <a:off x="4489450" y="3810000"/>
            <a:ext cx="838200" cy="304800"/>
          </a:xfrm>
          <a:prstGeom prst="roundRect">
            <a:avLst>
              <a:gd name="adj" fmla="val 16667"/>
            </a:avLst>
          </a:prstGeom>
          <a:solidFill>
            <a:srgbClr val="2592FF">
              <a:alpha val="50195"/>
            </a:srgbClr>
          </a:solidFill>
          <a:ln w="635">
            <a:solidFill>
              <a:srgbClr val="7F7F7F"/>
            </a:solidFill>
            <a:round/>
            <a:headEnd/>
            <a:tailEnd/>
          </a:ln>
        </p:spPr>
        <p:txBody>
          <a:bodyPr anchor="ctr"/>
          <a:lstStyle/>
          <a:p>
            <a:pPr algn="ctr"/>
            <a:r>
              <a:rPr lang="en-US" sz="800"/>
              <a:t>Compression</a:t>
            </a:r>
          </a:p>
        </p:txBody>
      </p:sp>
      <p:sp>
        <p:nvSpPr>
          <p:cNvPr id="8250" name="Rounded Rectangle 200"/>
          <p:cNvSpPr>
            <a:spLocks noChangeArrowheads="1"/>
          </p:cNvSpPr>
          <p:nvPr/>
        </p:nvSpPr>
        <p:spPr bwMode="auto">
          <a:xfrm>
            <a:off x="5480050" y="4191000"/>
            <a:ext cx="615950" cy="304800"/>
          </a:xfrm>
          <a:prstGeom prst="roundRect">
            <a:avLst>
              <a:gd name="adj" fmla="val 16667"/>
            </a:avLst>
          </a:prstGeom>
          <a:solidFill>
            <a:srgbClr val="2592FF">
              <a:alpha val="50195"/>
            </a:srgbClr>
          </a:solidFill>
          <a:ln w="635">
            <a:solidFill>
              <a:srgbClr val="7F7F7F"/>
            </a:solidFill>
            <a:round/>
            <a:headEnd/>
            <a:tailEnd/>
          </a:ln>
        </p:spPr>
        <p:txBody>
          <a:bodyPr anchor="ctr"/>
          <a:lstStyle/>
          <a:p>
            <a:pPr algn="ctr"/>
            <a:r>
              <a:rPr lang="en-US" sz="800" dirty="0"/>
              <a:t>Liquid Tanker</a:t>
            </a:r>
          </a:p>
        </p:txBody>
      </p:sp>
      <p:sp>
        <p:nvSpPr>
          <p:cNvPr id="8251" name="Rounded Rectangle 201"/>
          <p:cNvSpPr>
            <a:spLocks noChangeArrowheads="1"/>
          </p:cNvSpPr>
          <p:nvPr/>
        </p:nvSpPr>
        <p:spPr bwMode="auto">
          <a:xfrm>
            <a:off x="4489450" y="4191000"/>
            <a:ext cx="838200" cy="304800"/>
          </a:xfrm>
          <a:prstGeom prst="roundRect">
            <a:avLst>
              <a:gd name="adj" fmla="val 16667"/>
            </a:avLst>
          </a:prstGeom>
          <a:solidFill>
            <a:srgbClr val="2592FF">
              <a:alpha val="50195"/>
            </a:srgbClr>
          </a:solidFill>
          <a:ln w="635">
            <a:solidFill>
              <a:srgbClr val="7F7F7F"/>
            </a:solidFill>
            <a:round/>
            <a:headEnd/>
            <a:tailEnd/>
          </a:ln>
        </p:spPr>
        <p:txBody>
          <a:bodyPr anchor="ctr"/>
          <a:lstStyle/>
          <a:p>
            <a:pPr algn="ctr"/>
            <a:r>
              <a:rPr lang="en-US" sz="800"/>
              <a:t>Compression</a:t>
            </a:r>
          </a:p>
        </p:txBody>
      </p:sp>
      <p:sp>
        <p:nvSpPr>
          <p:cNvPr id="8252" name="Rounded Rectangle 202"/>
          <p:cNvSpPr>
            <a:spLocks noChangeArrowheads="1"/>
          </p:cNvSpPr>
          <p:nvPr/>
        </p:nvSpPr>
        <p:spPr bwMode="auto">
          <a:xfrm>
            <a:off x="5480050" y="3810000"/>
            <a:ext cx="615950" cy="304800"/>
          </a:xfrm>
          <a:prstGeom prst="roundRect">
            <a:avLst>
              <a:gd name="adj" fmla="val 16667"/>
            </a:avLst>
          </a:prstGeom>
          <a:solidFill>
            <a:srgbClr val="2592FF">
              <a:alpha val="50195"/>
            </a:srgbClr>
          </a:solidFill>
          <a:ln w="635">
            <a:solidFill>
              <a:srgbClr val="7F7F7F"/>
            </a:solidFill>
            <a:round/>
            <a:headEnd/>
            <a:tailEnd/>
          </a:ln>
        </p:spPr>
        <p:txBody>
          <a:bodyPr anchor="ctr"/>
          <a:lstStyle/>
          <a:p>
            <a:pPr algn="ctr"/>
            <a:r>
              <a:rPr lang="en-US" sz="800"/>
              <a:t>Tube Trailer</a:t>
            </a:r>
          </a:p>
        </p:txBody>
      </p:sp>
      <p:sp>
        <p:nvSpPr>
          <p:cNvPr id="8253" name="Rounded Rectangle 203"/>
          <p:cNvSpPr>
            <a:spLocks noChangeArrowheads="1"/>
          </p:cNvSpPr>
          <p:nvPr/>
        </p:nvSpPr>
        <p:spPr bwMode="auto">
          <a:xfrm>
            <a:off x="5022850" y="3276600"/>
            <a:ext cx="838200" cy="304800"/>
          </a:xfrm>
          <a:prstGeom prst="roundRect">
            <a:avLst>
              <a:gd name="adj" fmla="val 16667"/>
            </a:avLst>
          </a:prstGeom>
          <a:solidFill>
            <a:srgbClr val="2592FF">
              <a:alpha val="50195"/>
            </a:srgbClr>
          </a:solidFill>
          <a:ln w="635">
            <a:solidFill>
              <a:srgbClr val="7F7F7F"/>
            </a:solidFill>
            <a:round/>
            <a:headEnd/>
            <a:tailEnd/>
          </a:ln>
        </p:spPr>
        <p:txBody>
          <a:bodyPr anchor="ctr"/>
          <a:lstStyle/>
          <a:p>
            <a:pPr algn="ctr"/>
            <a:r>
              <a:rPr lang="en-US" sz="800"/>
              <a:t>Pipeline</a:t>
            </a:r>
          </a:p>
        </p:txBody>
      </p:sp>
      <p:cxnSp>
        <p:nvCxnSpPr>
          <p:cNvPr id="8254" name="Straight Arrow Connector 205"/>
          <p:cNvCxnSpPr>
            <a:cxnSpLocks noChangeShapeType="1"/>
            <a:endCxn id="8249" idx="1"/>
          </p:cNvCxnSpPr>
          <p:nvPr/>
        </p:nvCxnSpPr>
        <p:spPr bwMode="auto">
          <a:xfrm>
            <a:off x="4038600" y="3962400"/>
            <a:ext cx="450850" cy="1588"/>
          </a:xfrm>
          <a:prstGeom prst="straightConnector1">
            <a:avLst/>
          </a:prstGeom>
          <a:noFill/>
          <a:ln w="25400">
            <a:solidFill>
              <a:srgbClr val="2592FF">
                <a:alpha val="74901"/>
              </a:srgbClr>
            </a:solidFill>
            <a:round/>
            <a:headEnd/>
            <a:tailEnd type="arrow" w="med" len="med"/>
          </a:ln>
        </p:spPr>
      </p:cxnSp>
      <p:cxnSp>
        <p:nvCxnSpPr>
          <p:cNvPr id="8255" name="Elbow Connector 207"/>
          <p:cNvCxnSpPr>
            <a:cxnSpLocks noChangeShapeType="1"/>
            <a:endCxn id="8251" idx="1"/>
          </p:cNvCxnSpPr>
          <p:nvPr/>
        </p:nvCxnSpPr>
        <p:spPr bwMode="auto">
          <a:xfrm>
            <a:off x="4038600" y="4191000"/>
            <a:ext cx="450850" cy="152400"/>
          </a:xfrm>
          <a:prstGeom prst="bentConnector3">
            <a:avLst>
              <a:gd name="adj1" fmla="val 67972"/>
            </a:avLst>
          </a:prstGeom>
          <a:noFill/>
          <a:ln w="25400">
            <a:solidFill>
              <a:srgbClr val="2592FF">
                <a:alpha val="74901"/>
              </a:srgbClr>
            </a:solidFill>
            <a:miter lim="800000"/>
            <a:headEnd/>
            <a:tailEnd type="arrow" w="med" len="med"/>
          </a:ln>
        </p:spPr>
      </p:cxnSp>
      <p:cxnSp>
        <p:nvCxnSpPr>
          <p:cNvPr id="8256" name="Elbow Connector 209"/>
          <p:cNvCxnSpPr>
            <a:cxnSpLocks noChangeShapeType="1"/>
            <a:endCxn id="8253" idx="1"/>
          </p:cNvCxnSpPr>
          <p:nvPr/>
        </p:nvCxnSpPr>
        <p:spPr bwMode="auto">
          <a:xfrm flipV="1">
            <a:off x="4038600" y="3429000"/>
            <a:ext cx="984250" cy="228600"/>
          </a:xfrm>
          <a:prstGeom prst="bentConnector3">
            <a:avLst>
              <a:gd name="adj1" fmla="val 33537"/>
            </a:avLst>
          </a:prstGeom>
          <a:noFill/>
          <a:ln w="25400">
            <a:solidFill>
              <a:srgbClr val="2592FF">
                <a:alpha val="74901"/>
              </a:srgbClr>
            </a:solidFill>
            <a:miter lim="800000"/>
            <a:headEnd/>
            <a:tailEnd type="arrow" w="med" len="med"/>
          </a:ln>
        </p:spPr>
      </p:cxnSp>
      <p:cxnSp>
        <p:nvCxnSpPr>
          <p:cNvPr id="8257" name="Straight Arrow Connector 217"/>
          <p:cNvCxnSpPr>
            <a:cxnSpLocks noChangeShapeType="1"/>
            <a:stCxn id="8249" idx="3"/>
            <a:endCxn id="8252" idx="1"/>
          </p:cNvCxnSpPr>
          <p:nvPr/>
        </p:nvCxnSpPr>
        <p:spPr bwMode="auto">
          <a:xfrm>
            <a:off x="5327650" y="3962400"/>
            <a:ext cx="152400" cy="1588"/>
          </a:xfrm>
          <a:prstGeom prst="straightConnector1">
            <a:avLst/>
          </a:prstGeom>
          <a:noFill/>
          <a:ln w="25400">
            <a:solidFill>
              <a:srgbClr val="2592FF">
                <a:alpha val="74901"/>
              </a:srgbClr>
            </a:solidFill>
            <a:round/>
            <a:headEnd/>
            <a:tailEnd type="arrow" w="med" len="med"/>
          </a:ln>
        </p:spPr>
      </p:cxnSp>
      <p:cxnSp>
        <p:nvCxnSpPr>
          <p:cNvPr id="8258" name="Straight Arrow Connector 221"/>
          <p:cNvCxnSpPr>
            <a:cxnSpLocks noChangeShapeType="1"/>
          </p:cNvCxnSpPr>
          <p:nvPr/>
        </p:nvCxnSpPr>
        <p:spPr bwMode="auto">
          <a:xfrm>
            <a:off x="5334000" y="4341813"/>
            <a:ext cx="152400" cy="1587"/>
          </a:xfrm>
          <a:prstGeom prst="straightConnector1">
            <a:avLst/>
          </a:prstGeom>
          <a:noFill/>
          <a:ln w="25400">
            <a:solidFill>
              <a:srgbClr val="2592FF">
                <a:alpha val="74901"/>
              </a:srgbClr>
            </a:solidFill>
            <a:round/>
            <a:headEnd/>
            <a:tailEnd type="arrow" w="med" len="med"/>
          </a:ln>
        </p:spPr>
      </p:cxnSp>
      <p:sp>
        <p:nvSpPr>
          <p:cNvPr id="8259" name="Rounded Rectangle 231"/>
          <p:cNvSpPr>
            <a:spLocks noChangeArrowheads="1"/>
          </p:cNvSpPr>
          <p:nvPr/>
        </p:nvSpPr>
        <p:spPr bwMode="auto">
          <a:xfrm>
            <a:off x="6629400" y="3810000"/>
            <a:ext cx="838200" cy="304800"/>
          </a:xfrm>
          <a:prstGeom prst="roundRect">
            <a:avLst>
              <a:gd name="adj" fmla="val 16667"/>
            </a:avLst>
          </a:prstGeom>
          <a:solidFill>
            <a:srgbClr val="660066">
              <a:alpha val="50195"/>
            </a:srgbClr>
          </a:solidFill>
          <a:ln w="635">
            <a:solidFill>
              <a:srgbClr val="7F7F7F"/>
            </a:solidFill>
            <a:round/>
            <a:headEnd/>
            <a:tailEnd/>
          </a:ln>
        </p:spPr>
        <p:txBody>
          <a:bodyPr anchor="ctr"/>
          <a:lstStyle/>
          <a:p>
            <a:pPr algn="ctr"/>
            <a:r>
              <a:rPr lang="en-US" sz="800"/>
              <a:t>Compression</a:t>
            </a:r>
          </a:p>
        </p:txBody>
      </p:sp>
      <p:sp>
        <p:nvSpPr>
          <p:cNvPr id="8260" name="Rounded Rectangle 232"/>
          <p:cNvSpPr>
            <a:spLocks noChangeArrowheads="1"/>
          </p:cNvSpPr>
          <p:nvPr/>
        </p:nvSpPr>
        <p:spPr bwMode="auto">
          <a:xfrm>
            <a:off x="6629400" y="4191000"/>
            <a:ext cx="838200" cy="304800"/>
          </a:xfrm>
          <a:prstGeom prst="roundRect">
            <a:avLst>
              <a:gd name="adj" fmla="val 16667"/>
            </a:avLst>
          </a:prstGeom>
          <a:solidFill>
            <a:srgbClr val="660066">
              <a:alpha val="50195"/>
            </a:srgbClr>
          </a:solidFill>
          <a:ln w="635">
            <a:solidFill>
              <a:srgbClr val="7F7F7F"/>
            </a:solidFill>
            <a:round/>
            <a:headEnd/>
            <a:tailEnd/>
          </a:ln>
        </p:spPr>
        <p:txBody>
          <a:bodyPr anchor="ctr"/>
          <a:lstStyle/>
          <a:p>
            <a:pPr algn="ctr"/>
            <a:r>
              <a:rPr lang="en-US" sz="800"/>
              <a:t>Compression</a:t>
            </a:r>
          </a:p>
        </p:txBody>
      </p:sp>
      <p:sp>
        <p:nvSpPr>
          <p:cNvPr id="8261" name="Rounded Rectangle 233"/>
          <p:cNvSpPr>
            <a:spLocks noChangeArrowheads="1"/>
          </p:cNvSpPr>
          <p:nvPr/>
        </p:nvSpPr>
        <p:spPr bwMode="auto">
          <a:xfrm>
            <a:off x="6629400" y="3048000"/>
            <a:ext cx="838200" cy="304800"/>
          </a:xfrm>
          <a:prstGeom prst="roundRect">
            <a:avLst>
              <a:gd name="adj" fmla="val 16667"/>
            </a:avLst>
          </a:prstGeom>
          <a:solidFill>
            <a:srgbClr val="660066">
              <a:alpha val="50195"/>
            </a:srgbClr>
          </a:solidFill>
          <a:ln w="635">
            <a:solidFill>
              <a:srgbClr val="7F7F7F"/>
            </a:solidFill>
            <a:round/>
            <a:headEnd/>
            <a:tailEnd/>
          </a:ln>
        </p:spPr>
        <p:txBody>
          <a:bodyPr anchor="ctr"/>
          <a:lstStyle/>
          <a:p>
            <a:pPr algn="ctr"/>
            <a:r>
              <a:rPr lang="en-US" sz="800"/>
              <a:t>Compression</a:t>
            </a:r>
          </a:p>
        </p:txBody>
      </p:sp>
      <p:sp>
        <p:nvSpPr>
          <p:cNvPr id="8262" name="Rounded Rectangle 234"/>
          <p:cNvSpPr>
            <a:spLocks noChangeArrowheads="1"/>
          </p:cNvSpPr>
          <p:nvPr/>
        </p:nvSpPr>
        <p:spPr bwMode="auto">
          <a:xfrm>
            <a:off x="6629400" y="3429000"/>
            <a:ext cx="838200" cy="304800"/>
          </a:xfrm>
          <a:prstGeom prst="roundRect">
            <a:avLst>
              <a:gd name="adj" fmla="val 16667"/>
            </a:avLst>
          </a:prstGeom>
          <a:solidFill>
            <a:srgbClr val="660066">
              <a:alpha val="50195"/>
            </a:srgbClr>
          </a:solidFill>
          <a:ln w="635">
            <a:solidFill>
              <a:srgbClr val="7F7F7F"/>
            </a:solidFill>
            <a:round/>
            <a:headEnd/>
            <a:tailEnd/>
          </a:ln>
        </p:spPr>
        <p:txBody>
          <a:bodyPr anchor="ctr"/>
          <a:lstStyle/>
          <a:p>
            <a:pPr algn="ctr"/>
            <a:r>
              <a:rPr lang="en-US" sz="800"/>
              <a:t>Liquefaction</a:t>
            </a:r>
          </a:p>
        </p:txBody>
      </p:sp>
      <p:cxnSp>
        <p:nvCxnSpPr>
          <p:cNvPr id="8263" name="Straight Arrow Connector 238"/>
          <p:cNvCxnSpPr>
            <a:cxnSpLocks noChangeShapeType="1"/>
            <a:stCxn id="8252" idx="3"/>
            <a:endCxn id="8259" idx="1"/>
          </p:cNvCxnSpPr>
          <p:nvPr/>
        </p:nvCxnSpPr>
        <p:spPr bwMode="auto">
          <a:xfrm>
            <a:off x="6096000" y="3962400"/>
            <a:ext cx="533400" cy="1588"/>
          </a:xfrm>
          <a:prstGeom prst="straightConnector1">
            <a:avLst/>
          </a:prstGeom>
          <a:noFill/>
          <a:ln w="25400">
            <a:solidFill>
              <a:srgbClr val="660066">
                <a:alpha val="74117"/>
              </a:srgbClr>
            </a:solidFill>
            <a:round/>
            <a:headEnd/>
            <a:tailEnd type="arrow" w="med" len="med"/>
          </a:ln>
        </p:spPr>
      </p:cxnSp>
      <p:cxnSp>
        <p:nvCxnSpPr>
          <p:cNvPr id="8264" name="Straight Arrow Connector 240"/>
          <p:cNvCxnSpPr>
            <a:cxnSpLocks noChangeShapeType="1"/>
            <a:stCxn id="8250" idx="3"/>
            <a:endCxn id="8260" idx="1"/>
          </p:cNvCxnSpPr>
          <p:nvPr/>
        </p:nvCxnSpPr>
        <p:spPr bwMode="auto">
          <a:xfrm>
            <a:off x="6096000" y="4343400"/>
            <a:ext cx="533400" cy="1588"/>
          </a:xfrm>
          <a:prstGeom prst="straightConnector1">
            <a:avLst/>
          </a:prstGeom>
          <a:noFill/>
          <a:ln w="25400">
            <a:solidFill>
              <a:srgbClr val="660066">
                <a:alpha val="74117"/>
              </a:srgbClr>
            </a:solidFill>
            <a:round/>
            <a:headEnd/>
            <a:tailEnd type="arrow" w="med" len="med"/>
          </a:ln>
        </p:spPr>
      </p:cxnSp>
      <p:cxnSp>
        <p:nvCxnSpPr>
          <p:cNvPr id="8265" name="Elbow Connector 242"/>
          <p:cNvCxnSpPr>
            <a:cxnSpLocks noChangeShapeType="1"/>
            <a:endCxn id="8261" idx="1"/>
          </p:cNvCxnSpPr>
          <p:nvPr/>
        </p:nvCxnSpPr>
        <p:spPr bwMode="auto">
          <a:xfrm flipV="1">
            <a:off x="5867400" y="3200400"/>
            <a:ext cx="762000" cy="152400"/>
          </a:xfrm>
          <a:prstGeom prst="bentConnector3">
            <a:avLst>
              <a:gd name="adj1" fmla="val 33333"/>
            </a:avLst>
          </a:prstGeom>
          <a:noFill/>
          <a:ln w="25400">
            <a:solidFill>
              <a:srgbClr val="660066">
                <a:alpha val="74117"/>
              </a:srgbClr>
            </a:solidFill>
            <a:miter lim="800000"/>
            <a:headEnd/>
            <a:tailEnd type="arrow" w="med" len="med"/>
          </a:ln>
        </p:spPr>
      </p:cxnSp>
      <p:cxnSp>
        <p:nvCxnSpPr>
          <p:cNvPr id="8266" name="Elbow Connector 245"/>
          <p:cNvCxnSpPr>
            <a:cxnSpLocks noChangeShapeType="1"/>
            <a:endCxn id="8262" idx="1"/>
          </p:cNvCxnSpPr>
          <p:nvPr/>
        </p:nvCxnSpPr>
        <p:spPr bwMode="auto">
          <a:xfrm>
            <a:off x="5861050" y="3505200"/>
            <a:ext cx="768350" cy="76200"/>
          </a:xfrm>
          <a:prstGeom prst="bentConnector3">
            <a:avLst>
              <a:gd name="adj1" fmla="val 31819"/>
            </a:avLst>
          </a:prstGeom>
          <a:noFill/>
          <a:ln w="25400">
            <a:solidFill>
              <a:srgbClr val="660066">
                <a:alpha val="74117"/>
              </a:srgbClr>
            </a:solidFill>
            <a:miter lim="800000"/>
            <a:headEnd/>
            <a:tailEnd type="arrow" w="med" len="med"/>
          </a:ln>
        </p:spPr>
      </p:cxnSp>
      <p:sp>
        <p:nvSpPr>
          <p:cNvPr id="8267" name="Rounded Rectangle 249"/>
          <p:cNvSpPr>
            <a:spLocks noChangeArrowheads="1"/>
          </p:cNvSpPr>
          <p:nvPr/>
        </p:nvSpPr>
        <p:spPr bwMode="auto">
          <a:xfrm>
            <a:off x="6629400" y="2133600"/>
            <a:ext cx="838200" cy="304800"/>
          </a:xfrm>
          <a:prstGeom prst="roundRect">
            <a:avLst>
              <a:gd name="adj" fmla="val 16667"/>
            </a:avLst>
          </a:prstGeom>
          <a:solidFill>
            <a:srgbClr val="660066">
              <a:alpha val="50195"/>
            </a:srgbClr>
          </a:solidFill>
          <a:ln w="635">
            <a:solidFill>
              <a:srgbClr val="7F7F7F"/>
            </a:solidFill>
            <a:round/>
            <a:headEnd/>
            <a:tailEnd/>
          </a:ln>
        </p:spPr>
        <p:txBody>
          <a:bodyPr anchor="ctr"/>
          <a:lstStyle/>
          <a:p>
            <a:pPr algn="ctr"/>
            <a:r>
              <a:rPr lang="en-US" sz="800"/>
              <a:t>Compression</a:t>
            </a:r>
          </a:p>
        </p:txBody>
      </p:sp>
      <p:sp>
        <p:nvSpPr>
          <p:cNvPr id="8268" name="Rounded Rectangle 250"/>
          <p:cNvSpPr>
            <a:spLocks noChangeArrowheads="1"/>
          </p:cNvSpPr>
          <p:nvPr/>
        </p:nvSpPr>
        <p:spPr bwMode="auto">
          <a:xfrm>
            <a:off x="6629400" y="2514600"/>
            <a:ext cx="838200" cy="304800"/>
          </a:xfrm>
          <a:prstGeom prst="roundRect">
            <a:avLst>
              <a:gd name="adj" fmla="val 16667"/>
            </a:avLst>
          </a:prstGeom>
          <a:solidFill>
            <a:srgbClr val="660066">
              <a:alpha val="50195"/>
            </a:srgbClr>
          </a:solidFill>
          <a:ln w="635">
            <a:solidFill>
              <a:srgbClr val="7F7F7F"/>
            </a:solidFill>
            <a:round/>
            <a:headEnd/>
            <a:tailEnd/>
          </a:ln>
        </p:spPr>
        <p:txBody>
          <a:bodyPr anchor="ctr"/>
          <a:lstStyle/>
          <a:p>
            <a:pPr algn="ctr"/>
            <a:r>
              <a:rPr lang="en-US" sz="800"/>
              <a:t>Liquefaction</a:t>
            </a:r>
          </a:p>
        </p:txBody>
      </p:sp>
      <p:cxnSp>
        <p:nvCxnSpPr>
          <p:cNvPr id="8269" name="Elbow Connector 252"/>
          <p:cNvCxnSpPr>
            <a:cxnSpLocks noChangeShapeType="1"/>
            <a:endCxn id="8267" idx="1"/>
          </p:cNvCxnSpPr>
          <p:nvPr/>
        </p:nvCxnSpPr>
        <p:spPr bwMode="auto">
          <a:xfrm flipV="1">
            <a:off x="4038600" y="2286000"/>
            <a:ext cx="2590800" cy="228600"/>
          </a:xfrm>
          <a:prstGeom prst="bentConnector3">
            <a:avLst>
              <a:gd name="adj1" fmla="val 76963"/>
            </a:avLst>
          </a:prstGeom>
          <a:noFill/>
          <a:ln w="25400">
            <a:solidFill>
              <a:srgbClr val="660066">
                <a:alpha val="74117"/>
              </a:srgbClr>
            </a:solidFill>
            <a:miter lim="800000"/>
            <a:headEnd/>
            <a:tailEnd type="arrow" w="med" len="med"/>
          </a:ln>
        </p:spPr>
      </p:cxnSp>
      <p:cxnSp>
        <p:nvCxnSpPr>
          <p:cNvPr id="8270" name="Elbow Connector 255"/>
          <p:cNvCxnSpPr>
            <a:cxnSpLocks noChangeShapeType="1"/>
            <a:endCxn id="8268" idx="1"/>
          </p:cNvCxnSpPr>
          <p:nvPr/>
        </p:nvCxnSpPr>
        <p:spPr bwMode="auto">
          <a:xfrm>
            <a:off x="6019800" y="2514600"/>
            <a:ext cx="609600" cy="152400"/>
          </a:xfrm>
          <a:prstGeom prst="bentConnector3">
            <a:avLst>
              <a:gd name="adj1" fmla="val 2083"/>
            </a:avLst>
          </a:prstGeom>
          <a:noFill/>
          <a:ln w="25400">
            <a:solidFill>
              <a:srgbClr val="660066">
                <a:alpha val="74117"/>
              </a:srgbClr>
            </a:solidFill>
            <a:miter lim="800000"/>
            <a:headEnd/>
            <a:tailEnd type="arrow" w="med" len="med"/>
          </a:ln>
        </p:spPr>
      </p:cxnSp>
      <p:sp>
        <p:nvSpPr>
          <p:cNvPr id="8271" name="Rounded Rectangle 264"/>
          <p:cNvSpPr>
            <a:spLocks noChangeArrowheads="1"/>
          </p:cNvSpPr>
          <p:nvPr/>
        </p:nvSpPr>
        <p:spPr bwMode="auto">
          <a:xfrm>
            <a:off x="7772400" y="2133600"/>
            <a:ext cx="838200" cy="304800"/>
          </a:xfrm>
          <a:prstGeom prst="roundRect">
            <a:avLst>
              <a:gd name="adj" fmla="val 16667"/>
            </a:avLst>
          </a:prstGeom>
          <a:solidFill>
            <a:srgbClr val="800000">
              <a:alpha val="50195"/>
            </a:srgbClr>
          </a:solidFill>
          <a:ln w="635">
            <a:solidFill>
              <a:srgbClr val="7F7F7F"/>
            </a:solidFill>
            <a:round/>
            <a:headEnd/>
            <a:tailEnd/>
          </a:ln>
        </p:spPr>
        <p:txBody>
          <a:bodyPr anchor="ctr"/>
          <a:lstStyle/>
          <a:p>
            <a:r>
              <a:rPr lang="en-US" sz="800" dirty="0"/>
              <a:t>Vehicle Dispensing</a:t>
            </a:r>
          </a:p>
        </p:txBody>
      </p:sp>
      <p:sp>
        <p:nvSpPr>
          <p:cNvPr id="8272" name="Rounded Rectangle 265"/>
          <p:cNvSpPr>
            <a:spLocks noChangeArrowheads="1"/>
          </p:cNvSpPr>
          <p:nvPr/>
        </p:nvSpPr>
        <p:spPr bwMode="auto">
          <a:xfrm>
            <a:off x="7772400" y="2514600"/>
            <a:ext cx="838200" cy="304800"/>
          </a:xfrm>
          <a:prstGeom prst="roundRect">
            <a:avLst>
              <a:gd name="adj" fmla="val 16667"/>
            </a:avLst>
          </a:prstGeom>
          <a:solidFill>
            <a:srgbClr val="800000">
              <a:alpha val="50195"/>
            </a:srgbClr>
          </a:solidFill>
          <a:ln w="635">
            <a:solidFill>
              <a:srgbClr val="7F7F7F"/>
            </a:solidFill>
            <a:round/>
            <a:headEnd/>
            <a:tailEnd/>
          </a:ln>
        </p:spPr>
        <p:txBody>
          <a:bodyPr anchor="ctr"/>
          <a:lstStyle/>
          <a:p>
            <a:r>
              <a:rPr lang="en-US" sz="800" dirty="0"/>
              <a:t>Vehicle Dispensing</a:t>
            </a:r>
          </a:p>
        </p:txBody>
      </p:sp>
      <p:sp>
        <p:nvSpPr>
          <p:cNvPr id="8273" name="Rounded Rectangle 266"/>
          <p:cNvSpPr>
            <a:spLocks noChangeArrowheads="1"/>
          </p:cNvSpPr>
          <p:nvPr/>
        </p:nvSpPr>
        <p:spPr bwMode="auto">
          <a:xfrm>
            <a:off x="7772400" y="3048000"/>
            <a:ext cx="838200" cy="304800"/>
          </a:xfrm>
          <a:prstGeom prst="roundRect">
            <a:avLst>
              <a:gd name="adj" fmla="val 16667"/>
            </a:avLst>
          </a:prstGeom>
          <a:solidFill>
            <a:srgbClr val="800000">
              <a:alpha val="50195"/>
            </a:srgbClr>
          </a:solidFill>
          <a:ln w="635">
            <a:solidFill>
              <a:srgbClr val="7F7F7F"/>
            </a:solidFill>
            <a:round/>
            <a:headEnd/>
            <a:tailEnd/>
          </a:ln>
        </p:spPr>
        <p:txBody>
          <a:bodyPr anchor="ctr"/>
          <a:lstStyle/>
          <a:p>
            <a:r>
              <a:rPr lang="en-US" sz="800"/>
              <a:t>Vehicle Dispensing</a:t>
            </a:r>
          </a:p>
        </p:txBody>
      </p:sp>
      <p:sp>
        <p:nvSpPr>
          <p:cNvPr id="8274" name="Rounded Rectangle 267"/>
          <p:cNvSpPr>
            <a:spLocks noChangeArrowheads="1"/>
          </p:cNvSpPr>
          <p:nvPr/>
        </p:nvSpPr>
        <p:spPr bwMode="auto">
          <a:xfrm>
            <a:off x="7772400" y="3429000"/>
            <a:ext cx="838200" cy="304800"/>
          </a:xfrm>
          <a:prstGeom prst="roundRect">
            <a:avLst>
              <a:gd name="adj" fmla="val 16667"/>
            </a:avLst>
          </a:prstGeom>
          <a:solidFill>
            <a:srgbClr val="800000">
              <a:alpha val="50195"/>
            </a:srgbClr>
          </a:solidFill>
          <a:ln w="635">
            <a:solidFill>
              <a:srgbClr val="7F7F7F"/>
            </a:solidFill>
            <a:round/>
            <a:headEnd/>
            <a:tailEnd/>
          </a:ln>
        </p:spPr>
        <p:txBody>
          <a:bodyPr anchor="ctr"/>
          <a:lstStyle/>
          <a:p>
            <a:r>
              <a:rPr lang="en-US" sz="800"/>
              <a:t>Vehicle Dispensing</a:t>
            </a:r>
          </a:p>
        </p:txBody>
      </p:sp>
      <p:sp>
        <p:nvSpPr>
          <p:cNvPr id="8275" name="Rounded Rectangle 268"/>
          <p:cNvSpPr>
            <a:spLocks noChangeArrowheads="1"/>
          </p:cNvSpPr>
          <p:nvPr/>
        </p:nvSpPr>
        <p:spPr bwMode="auto">
          <a:xfrm>
            <a:off x="7772400" y="3810000"/>
            <a:ext cx="838200" cy="304800"/>
          </a:xfrm>
          <a:prstGeom prst="roundRect">
            <a:avLst>
              <a:gd name="adj" fmla="val 16667"/>
            </a:avLst>
          </a:prstGeom>
          <a:solidFill>
            <a:srgbClr val="800000">
              <a:alpha val="50195"/>
            </a:srgbClr>
          </a:solidFill>
          <a:ln w="635">
            <a:solidFill>
              <a:srgbClr val="7F7F7F"/>
            </a:solidFill>
            <a:round/>
            <a:headEnd/>
            <a:tailEnd/>
          </a:ln>
        </p:spPr>
        <p:txBody>
          <a:bodyPr anchor="ctr"/>
          <a:lstStyle/>
          <a:p>
            <a:r>
              <a:rPr lang="en-US" sz="800"/>
              <a:t>Vehicle Dispensing</a:t>
            </a:r>
          </a:p>
        </p:txBody>
      </p:sp>
      <p:sp>
        <p:nvSpPr>
          <p:cNvPr id="8276" name="Rounded Rectangle 269"/>
          <p:cNvSpPr>
            <a:spLocks noChangeArrowheads="1"/>
          </p:cNvSpPr>
          <p:nvPr/>
        </p:nvSpPr>
        <p:spPr bwMode="auto">
          <a:xfrm>
            <a:off x="7772400" y="4191000"/>
            <a:ext cx="838200" cy="304800"/>
          </a:xfrm>
          <a:prstGeom prst="roundRect">
            <a:avLst>
              <a:gd name="adj" fmla="val 16667"/>
            </a:avLst>
          </a:prstGeom>
          <a:solidFill>
            <a:srgbClr val="800000">
              <a:alpha val="50195"/>
            </a:srgbClr>
          </a:solidFill>
          <a:ln w="635">
            <a:solidFill>
              <a:srgbClr val="7F7F7F"/>
            </a:solidFill>
            <a:round/>
            <a:headEnd/>
            <a:tailEnd/>
          </a:ln>
        </p:spPr>
        <p:txBody>
          <a:bodyPr anchor="ctr"/>
          <a:lstStyle/>
          <a:p>
            <a:r>
              <a:rPr lang="en-US" sz="800"/>
              <a:t>Vehicle Dispensing</a:t>
            </a:r>
          </a:p>
        </p:txBody>
      </p:sp>
      <p:cxnSp>
        <p:nvCxnSpPr>
          <p:cNvPr id="8277" name="Straight Arrow Connector 271"/>
          <p:cNvCxnSpPr>
            <a:cxnSpLocks noChangeShapeType="1"/>
            <a:stCxn id="8267" idx="3"/>
            <a:endCxn id="8271" idx="1"/>
          </p:cNvCxnSpPr>
          <p:nvPr/>
        </p:nvCxnSpPr>
        <p:spPr bwMode="auto">
          <a:xfrm>
            <a:off x="7467600" y="2286000"/>
            <a:ext cx="304800" cy="1588"/>
          </a:xfrm>
          <a:prstGeom prst="straightConnector1">
            <a:avLst/>
          </a:prstGeom>
          <a:noFill/>
          <a:ln w="25400">
            <a:solidFill>
              <a:srgbClr val="800000">
                <a:alpha val="74901"/>
              </a:srgbClr>
            </a:solidFill>
            <a:round/>
            <a:headEnd/>
            <a:tailEnd type="arrow" w="med" len="med"/>
          </a:ln>
        </p:spPr>
      </p:cxnSp>
      <p:cxnSp>
        <p:nvCxnSpPr>
          <p:cNvPr id="8278" name="Straight Arrow Connector 273"/>
          <p:cNvCxnSpPr>
            <a:cxnSpLocks noChangeShapeType="1"/>
          </p:cNvCxnSpPr>
          <p:nvPr/>
        </p:nvCxnSpPr>
        <p:spPr bwMode="auto">
          <a:xfrm>
            <a:off x="7467600" y="2665413"/>
            <a:ext cx="304800" cy="1587"/>
          </a:xfrm>
          <a:prstGeom prst="straightConnector1">
            <a:avLst/>
          </a:prstGeom>
          <a:noFill/>
          <a:ln w="25400">
            <a:solidFill>
              <a:srgbClr val="800000">
                <a:alpha val="74901"/>
              </a:srgbClr>
            </a:solidFill>
            <a:round/>
            <a:headEnd/>
            <a:tailEnd type="arrow" w="med" len="med"/>
          </a:ln>
        </p:spPr>
      </p:cxnSp>
      <p:cxnSp>
        <p:nvCxnSpPr>
          <p:cNvPr id="8279" name="Straight Arrow Connector 274"/>
          <p:cNvCxnSpPr>
            <a:cxnSpLocks noChangeShapeType="1"/>
          </p:cNvCxnSpPr>
          <p:nvPr/>
        </p:nvCxnSpPr>
        <p:spPr bwMode="auto">
          <a:xfrm>
            <a:off x="7467600" y="3198813"/>
            <a:ext cx="304800" cy="1587"/>
          </a:xfrm>
          <a:prstGeom prst="straightConnector1">
            <a:avLst/>
          </a:prstGeom>
          <a:noFill/>
          <a:ln w="25400">
            <a:solidFill>
              <a:srgbClr val="800000">
                <a:alpha val="74901"/>
              </a:srgbClr>
            </a:solidFill>
            <a:round/>
            <a:headEnd/>
            <a:tailEnd type="arrow" w="med" len="med"/>
          </a:ln>
        </p:spPr>
      </p:cxnSp>
      <p:cxnSp>
        <p:nvCxnSpPr>
          <p:cNvPr id="8280" name="Straight Arrow Connector 275"/>
          <p:cNvCxnSpPr>
            <a:cxnSpLocks noChangeShapeType="1"/>
          </p:cNvCxnSpPr>
          <p:nvPr/>
        </p:nvCxnSpPr>
        <p:spPr bwMode="auto">
          <a:xfrm>
            <a:off x="7467600" y="3581400"/>
            <a:ext cx="304800" cy="1588"/>
          </a:xfrm>
          <a:prstGeom prst="straightConnector1">
            <a:avLst/>
          </a:prstGeom>
          <a:noFill/>
          <a:ln w="25400">
            <a:solidFill>
              <a:srgbClr val="800000">
                <a:alpha val="74901"/>
              </a:srgbClr>
            </a:solidFill>
            <a:round/>
            <a:headEnd/>
            <a:tailEnd type="arrow" w="med" len="med"/>
          </a:ln>
        </p:spPr>
      </p:cxnSp>
      <p:cxnSp>
        <p:nvCxnSpPr>
          <p:cNvPr id="8281" name="Straight Arrow Connector 276"/>
          <p:cNvCxnSpPr>
            <a:cxnSpLocks noChangeShapeType="1"/>
          </p:cNvCxnSpPr>
          <p:nvPr/>
        </p:nvCxnSpPr>
        <p:spPr bwMode="auto">
          <a:xfrm>
            <a:off x="7467600" y="3960813"/>
            <a:ext cx="304800" cy="1587"/>
          </a:xfrm>
          <a:prstGeom prst="straightConnector1">
            <a:avLst/>
          </a:prstGeom>
          <a:noFill/>
          <a:ln w="25400">
            <a:solidFill>
              <a:srgbClr val="800000">
                <a:alpha val="74901"/>
              </a:srgbClr>
            </a:solidFill>
            <a:round/>
            <a:headEnd/>
            <a:tailEnd type="arrow" w="med" len="med"/>
          </a:ln>
        </p:spPr>
      </p:cxnSp>
      <p:cxnSp>
        <p:nvCxnSpPr>
          <p:cNvPr id="8282" name="Straight Arrow Connector 277"/>
          <p:cNvCxnSpPr>
            <a:cxnSpLocks noChangeShapeType="1"/>
          </p:cNvCxnSpPr>
          <p:nvPr/>
        </p:nvCxnSpPr>
        <p:spPr bwMode="auto">
          <a:xfrm>
            <a:off x="7467600" y="4343400"/>
            <a:ext cx="304800" cy="1588"/>
          </a:xfrm>
          <a:prstGeom prst="straightConnector1">
            <a:avLst/>
          </a:prstGeom>
          <a:noFill/>
          <a:ln w="25400">
            <a:solidFill>
              <a:srgbClr val="800000">
                <a:alpha val="74901"/>
              </a:srgbClr>
            </a:solidFill>
            <a:round/>
            <a:headEnd/>
            <a:tailEnd type="arrow" w="med" len="med"/>
          </a:ln>
        </p:spPr>
      </p:cxnSp>
      <p:grpSp>
        <p:nvGrpSpPr>
          <p:cNvPr id="2" name="Group 280"/>
          <p:cNvGrpSpPr>
            <a:grpSpLocks/>
          </p:cNvGrpSpPr>
          <p:nvPr/>
        </p:nvGrpSpPr>
        <p:grpSpPr bwMode="auto">
          <a:xfrm>
            <a:off x="6172200" y="2133600"/>
            <a:ext cx="309563" cy="261938"/>
            <a:chOff x="8148105" y="1567190"/>
            <a:chExt cx="310095" cy="261610"/>
          </a:xfrm>
        </p:grpSpPr>
        <p:sp>
          <p:nvSpPr>
            <p:cNvPr id="280" name="Rectangle 279"/>
            <p:cNvSpPr/>
            <p:nvPr/>
          </p:nvSpPr>
          <p:spPr>
            <a:xfrm>
              <a:off x="8229207"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39" name="TextBox 278"/>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3" name="Group 281"/>
          <p:cNvGrpSpPr>
            <a:grpSpLocks/>
          </p:cNvGrpSpPr>
          <p:nvPr/>
        </p:nvGrpSpPr>
        <p:grpSpPr bwMode="auto">
          <a:xfrm>
            <a:off x="6176963" y="2481263"/>
            <a:ext cx="311150" cy="261937"/>
            <a:chOff x="8148105" y="1567190"/>
            <a:chExt cx="310095" cy="261610"/>
          </a:xfrm>
        </p:grpSpPr>
        <p:sp>
          <p:nvSpPr>
            <p:cNvPr id="283" name="Rectangle 282"/>
            <p:cNvSpPr/>
            <p:nvPr/>
          </p:nvSpPr>
          <p:spPr>
            <a:xfrm>
              <a:off x="8230375" y="1600485"/>
              <a:ext cx="151883" cy="2283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37" name="TextBox 283"/>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4" name="Group 284"/>
          <p:cNvGrpSpPr>
            <a:grpSpLocks/>
          </p:cNvGrpSpPr>
          <p:nvPr/>
        </p:nvGrpSpPr>
        <p:grpSpPr bwMode="auto">
          <a:xfrm>
            <a:off x="6176963" y="3048000"/>
            <a:ext cx="311150" cy="261938"/>
            <a:chOff x="8148105" y="1567190"/>
            <a:chExt cx="310095" cy="261610"/>
          </a:xfrm>
        </p:grpSpPr>
        <p:sp>
          <p:nvSpPr>
            <p:cNvPr id="286" name="Rectangle 285"/>
            <p:cNvSpPr/>
            <p:nvPr/>
          </p:nvSpPr>
          <p:spPr>
            <a:xfrm>
              <a:off x="8230375" y="1600486"/>
              <a:ext cx="151883"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35" name="TextBox 286"/>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5" name="Group 287"/>
          <p:cNvGrpSpPr>
            <a:grpSpLocks/>
          </p:cNvGrpSpPr>
          <p:nvPr/>
        </p:nvGrpSpPr>
        <p:grpSpPr bwMode="auto">
          <a:xfrm>
            <a:off x="6172200" y="3429000"/>
            <a:ext cx="309563" cy="261938"/>
            <a:chOff x="8148105" y="1567190"/>
            <a:chExt cx="310095" cy="261610"/>
          </a:xfrm>
        </p:grpSpPr>
        <p:sp>
          <p:nvSpPr>
            <p:cNvPr id="289" name="Rectangle 288"/>
            <p:cNvSpPr/>
            <p:nvPr/>
          </p:nvSpPr>
          <p:spPr>
            <a:xfrm>
              <a:off x="8229207"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33" name="TextBox 289"/>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6" name="Group 290"/>
          <p:cNvGrpSpPr>
            <a:grpSpLocks/>
          </p:cNvGrpSpPr>
          <p:nvPr/>
        </p:nvGrpSpPr>
        <p:grpSpPr bwMode="auto">
          <a:xfrm>
            <a:off x="6172200" y="3810000"/>
            <a:ext cx="309563" cy="261938"/>
            <a:chOff x="8148105" y="1567190"/>
            <a:chExt cx="310095" cy="261610"/>
          </a:xfrm>
        </p:grpSpPr>
        <p:sp>
          <p:nvSpPr>
            <p:cNvPr id="292" name="Rectangle 291"/>
            <p:cNvSpPr/>
            <p:nvPr/>
          </p:nvSpPr>
          <p:spPr>
            <a:xfrm>
              <a:off x="8229207"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31" name="TextBox 292"/>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7" name="Group 293"/>
          <p:cNvGrpSpPr>
            <a:grpSpLocks/>
          </p:cNvGrpSpPr>
          <p:nvPr/>
        </p:nvGrpSpPr>
        <p:grpSpPr bwMode="auto">
          <a:xfrm>
            <a:off x="6172200" y="4191000"/>
            <a:ext cx="309563" cy="261938"/>
            <a:chOff x="8148105" y="1567190"/>
            <a:chExt cx="310095" cy="261610"/>
          </a:xfrm>
        </p:grpSpPr>
        <p:sp>
          <p:nvSpPr>
            <p:cNvPr id="295" name="Rectangle 294"/>
            <p:cNvSpPr/>
            <p:nvPr/>
          </p:nvSpPr>
          <p:spPr>
            <a:xfrm>
              <a:off x="8229207"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29" name="TextBox 295"/>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8" name="Group 296"/>
          <p:cNvGrpSpPr>
            <a:grpSpLocks/>
          </p:cNvGrpSpPr>
          <p:nvPr/>
        </p:nvGrpSpPr>
        <p:grpSpPr bwMode="auto">
          <a:xfrm>
            <a:off x="4038600" y="3548063"/>
            <a:ext cx="309563" cy="261937"/>
            <a:chOff x="8148105" y="1567190"/>
            <a:chExt cx="310095" cy="261610"/>
          </a:xfrm>
        </p:grpSpPr>
        <p:sp>
          <p:nvSpPr>
            <p:cNvPr id="298" name="Rectangle 297"/>
            <p:cNvSpPr/>
            <p:nvPr/>
          </p:nvSpPr>
          <p:spPr>
            <a:xfrm>
              <a:off x="8229207" y="1600485"/>
              <a:ext cx="152662" cy="2283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27" name="TextBox 298"/>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9" name="Group 299"/>
          <p:cNvGrpSpPr>
            <a:grpSpLocks/>
          </p:cNvGrpSpPr>
          <p:nvPr/>
        </p:nvGrpSpPr>
        <p:grpSpPr bwMode="auto">
          <a:xfrm>
            <a:off x="4033838" y="3810000"/>
            <a:ext cx="309562" cy="261938"/>
            <a:chOff x="8148105" y="1567190"/>
            <a:chExt cx="310095" cy="261610"/>
          </a:xfrm>
        </p:grpSpPr>
        <p:sp>
          <p:nvSpPr>
            <p:cNvPr id="301" name="Rectangle 300"/>
            <p:cNvSpPr/>
            <p:nvPr/>
          </p:nvSpPr>
          <p:spPr>
            <a:xfrm>
              <a:off x="8229206"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25" name="TextBox 301"/>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10" name="Group 302"/>
          <p:cNvGrpSpPr>
            <a:grpSpLocks/>
          </p:cNvGrpSpPr>
          <p:nvPr/>
        </p:nvGrpSpPr>
        <p:grpSpPr bwMode="auto">
          <a:xfrm>
            <a:off x="4033838" y="4081463"/>
            <a:ext cx="309562" cy="261937"/>
            <a:chOff x="8148105" y="1567190"/>
            <a:chExt cx="310095" cy="261610"/>
          </a:xfrm>
        </p:grpSpPr>
        <p:sp>
          <p:nvSpPr>
            <p:cNvPr id="304" name="Rectangle 303"/>
            <p:cNvSpPr/>
            <p:nvPr/>
          </p:nvSpPr>
          <p:spPr>
            <a:xfrm>
              <a:off x="8229206" y="1600485"/>
              <a:ext cx="152662" cy="2283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23" name="TextBox 304"/>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11" name="Group 305"/>
          <p:cNvGrpSpPr>
            <a:grpSpLocks/>
          </p:cNvGrpSpPr>
          <p:nvPr/>
        </p:nvGrpSpPr>
        <p:grpSpPr bwMode="auto">
          <a:xfrm>
            <a:off x="2286000" y="2057400"/>
            <a:ext cx="309563" cy="261938"/>
            <a:chOff x="8148105" y="1567190"/>
            <a:chExt cx="310095" cy="261610"/>
          </a:xfrm>
        </p:grpSpPr>
        <p:sp>
          <p:nvSpPr>
            <p:cNvPr id="307" name="Rectangle 306"/>
            <p:cNvSpPr/>
            <p:nvPr/>
          </p:nvSpPr>
          <p:spPr>
            <a:xfrm>
              <a:off x="8229207"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21" name="TextBox 307"/>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12" name="Group 308"/>
          <p:cNvGrpSpPr>
            <a:grpSpLocks/>
          </p:cNvGrpSpPr>
          <p:nvPr/>
        </p:nvGrpSpPr>
        <p:grpSpPr bwMode="auto">
          <a:xfrm>
            <a:off x="2286000" y="2590800"/>
            <a:ext cx="309563" cy="261938"/>
            <a:chOff x="8148105" y="1567190"/>
            <a:chExt cx="310095" cy="261610"/>
          </a:xfrm>
        </p:grpSpPr>
        <p:sp>
          <p:nvSpPr>
            <p:cNvPr id="310" name="Rectangle 309"/>
            <p:cNvSpPr/>
            <p:nvPr/>
          </p:nvSpPr>
          <p:spPr>
            <a:xfrm>
              <a:off x="8229207" y="1600486"/>
              <a:ext cx="152662" cy="228314"/>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19" name="TextBox 310"/>
            <p:cNvSpPr txBox="1">
              <a:spLocks noChangeArrowheads="1"/>
            </p:cNvSpPr>
            <p:nvPr/>
          </p:nvSpPr>
          <p:spPr bwMode="auto">
            <a:xfrm>
              <a:off x="8148105" y="1567190"/>
              <a:ext cx="310095" cy="261610"/>
            </a:xfrm>
            <a:prstGeom prst="rect">
              <a:avLst/>
            </a:prstGeom>
            <a:noFill/>
            <a:ln w="19050">
              <a:noFill/>
              <a:miter lim="800000"/>
              <a:headEnd/>
              <a:tailEnd/>
            </a:ln>
          </p:spPr>
          <p:txBody>
            <a:bodyPr wrap="none">
              <a:spAutoFit/>
            </a:bodyPr>
            <a:lstStyle/>
            <a:p>
              <a:r>
                <a:rPr lang="en-US" sz="1100" b="1"/>
                <a:t>%</a:t>
              </a:r>
            </a:p>
          </p:txBody>
        </p:sp>
      </p:grpSp>
      <p:grpSp>
        <p:nvGrpSpPr>
          <p:cNvPr id="13" name="Group 311"/>
          <p:cNvGrpSpPr>
            <a:grpSpLocks/>
          </p:cNvGrpSpPr>
          <p:nvPr/>
        </p:nvGrpSpPr>
        <p:grpSpPr bwMode="auto">
          <a:xfrm>
            <a:off x="2286000" y="3276600"/>
            <a:ext cx="309563" cy="261938"/>
            <a:chOff x="8148105" y="1567190"/>
            <a:chExt cx="310095" cy="261610"/>
          </a:xfrm>
        </p:grpSpPr>
        <p:sp>
          <p:nvSpPr>
            <p:cNvPr id="313" name="Rectangle 312"/>
            <p:cNvSpPr/>
            <p:nvPr/>
          </p:nvSpPr>
          <p:spPr>
            <a:xfrm>
              <a:off x="8229207"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17" name="TextBox 313"/>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14" name="Group 314"/>
          <p:cNvGrpSpPr>
            <a:grpSpLocks/>
          </p:cNvGrpSpPr>
          <p:nvPr/>
        </p:nvGrpSpPr>
        <p:grpSpPr bwMode="auto">
          <a:xfrm>
            <a:off x="2286000" y="3810000"/>
            <a:ext cx="309563" cy="261938"/>
            <a:chOff x="8148105" y="1567190"/>
            <a:chExt cx="310095" cy="261610"/>
          </a:xfrm>
        </p:grpSpPr>
        <p:sp>
          <p:nvSpPr>
            <p:cNvPr id="316" name="Rectangle 315"/>
            <p:cNvSpPr/>
            <p:nvPr/>
          </p:nvSpPr>
          <p:spPr>
            <a:xfrm>
              <a:off x="8229207"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15" name="TextBox 316"/>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grpSp>
        <p:nvGrpSpPr>
          <p:cNvPr id="15" name="Group 317"/>
          <p:cNvGrpSpPr>
            <a:grpSpLocks/>
          </p:cNvGrpSpPr>
          <p:nvPr/>
        </p:nvGrpSpPr>
        <p:grpSpPr bwMode="auto">
          <a:xfrm>
            <a:off x="2281238" y="4343400"/>
            <a:ext cx="309562" cy="261938"/>
            <a:chOff x="8148105" y="1567190"/>
            <a:chExt cx="310095" cy="261610"/>
          </a:xfrm>
        </p:grpSpPr>
        <p:sp>
          <p:nvSpPr>
            <p:cNvPr id="319" name="Rectangle 318"/>
            <p:cNvSpPr/>
            <p:nvPr/>
          </p:nvSpPr>
          <p:spPr>
            <a:xfrm>
              <a:off x="8229206" y="1600486"/>
              <a:ext cx="152662" cy="22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sp>
          <p:nvSpPr>
            <p:cNvPr id="8313" name="TextBox 319"/>
            <p:cNvSpPr txBox="1">
              <a:spLocks noChangeArrowheads="1"/>
            </p:cNvSpPr>
            <p:nvPr/>
          </p:nvSpPr>
          <p:spPr bwMode="auto">
            <a:xfrm>
              <a:off x="8148105" y="1567190"/>
              <a:ext cx="310095" cy="261610"/>
            </a:xfrm>
            <a:prstGeom prst="rect">
              <a:avLst/>
            </a:prstGeom>
            <a:noFill/>
            <a:ln w="9525">
              <a:noFill/>
              <a:miter lim="800000"/>
              <a:headEnd/>
              <a:tailEnd/>
            </a:ln>
          </p:spPr>
          <p:txBody>
            <a:bodyPr wrap="none">
              <a:spAutoFit/>
            </a:bodyPr>
            <a:lstStyle/>
            <a:p>
              <a:r>
                <a:rPr lang="en-US" sz="1100" b="1"/>
                <a:t>%</a:t>
              </a:r>
            </a:p>
          </p:txBody>
        </p:sp>
      </p:grpSp>
      <p:sp>
        <p:nvSpPr>
          <p:cNvPr id="321" name="Oval 320"/>
          <p:cNvSpPr>
            <a:spLocks noChangeArrowheads="1"/>
          </p:cNvSpPr>
          <p:nvPr/>
        </p:nvSpPr>
        <p:spPr bwMode="auto">
          <a:xfrm>
            <a:off x="2286000" y="2057400"/>
            <a:ext cx="304800" cy="304800"/>
          </a:xfrm>
          <a:prstGeom prst="ellipse">
            <a:avLst/>
          </a:prstGeom>
          <a:noFill/>
          <a:ln w="19050">
            <a:solidFill>
              <a:srgbClr val="008000">
                <a:alpha val="65097"/>
              </a:srgbClr>
            </a:solidFill>
            <a:round/>
            <a:headEnd/>
            <a:tailEnd/>
          </a:ln>
        </p:spPr>
        <p:txBody>
          <a:bodyPr anchor="ctr"/>
          <a:lstStyle/>
          <a:p>
            <a:pPr algn="ctr"/>
            <a:endParaRPr lang="en-US">
              <a:solidFill>
                <a:srgbClr val="FFFFFF"/>
              </a:solidFill>
            </a:endParaRPr>
          </a:p>
        </p:txBody>
      </p:sp>
      <p:sp>
        <p:nvSpPr>
          <p:cNvPr id="322" name="Oval 321"/>
          <p:cNvSpPr>
            <a:spLocks noChangeArrowheads="1"/>
          </p:cNvSpPr>
          <p:nvPr/>
        </p:nvSpPr>
        <p:spPr bwMode="auto">
          <a:xfrm>
            <a:off x="2286000" y="2590800"/>
            <a:ext cx="304800" cy="304800"/>
          </a:xfrm>
          <a:prstGeom prst="ellipse">
            <a:avLst/>
          </a:prstGeom>
          <a:noFill/>
          <a:ln w="19050">
            <a:solidFill>
              <a:srgbClr val="008000">
                <a:alpha val="65097"/>
              </a:srgbClr>
            </a:solidFill>
            <a:round/>
            <a:headEnd/>
            <a:tailEnd/>
          </a:ln>
        </p:spPr>
        <p:txBody>
          <a:bodyPr anchor="ctr"/>
          <a:lstStyle/>
          <a:p>
            <a:pPr algn="ctr"/>
            <a:endParaRPr lang="en-US">
              <a:solidFill>
                <a:srgbClr val="FFFFFF"/>
              </a:solidFill>
            </a:endParaRPr>
          </a:p>
        </p:txBody>
      </p:sp>
      <p:sp>
        <p:nvSpPr>
          <p:cNvPr id="323" name="Oval 322"/>
          <p:cNvSpPr>
            <a:spLocks noChangeArrowheads="1"/>
          </p:cNvSpPr>
          <p:nvPr/>
        </p:nvSpPr>
        <p:spPr bwMode="auto">
          <a:xfrm>
            <a:off x="2286000" y="3276600"/>
            <a:ext cx="304800" cy="304800"/>
          </a:xfrm>
          <a:prstGeom prst="ellipse">
            <a:avLst/>
          </a:prstGeom>
          <a:noFill/>
          <a:ln w="19050">
            <a:solidFill>
              <a:srgbClr val="008000">
                <a:alpha val="65097"/>
              </a:srgbClr>
            </a:solidFill>
            <a:round/>
            <a:headEnd/>
            <a:tailEnd/>
          </a:ln>
        </p:spPr>
        <p:txBody>
          <a:bodyPr anchor="ctr"/>
          <a:lstStyle/>
          <a:p>
            <a:pPr algn="ctr"/>
            <a:endParaRPr lang="en-US">
              <a:solidFill>
                <a:srgbClr val="FFFFFF"/>
              </a:solidFill>
            </a:endParaRPr>
          </a:p>
        </p:txBody>
      </p:sp>
      <p:sp>
        <p:nvSpPr>
          <p:cNvPr id="324" name="Oval 323"/>
          <p:cNvSpPr>
            <a:spLocks noChangeArrowheads="1"/>
          </p:cNvSpPr>
          <p:nvPr/>
        </p:nvSpPr>
        <p:spPr bwMode="auto">
          <a:xfrm>
            <a:off x="2286000" y="3810000"/>
            <a:ext cx="304800" cy="304800"/>
          </a:xfrm>
          <a:prstGeom prst="ellipse">
            <a:avLst/>
          </a:prstGeom>
          <a:noFill/>
          <a:ln w="19050">
            <a:solidFill>
              <a:srgbClr val="008000">
                <a:alpha val="65097"/>
              </a:srgbClr>
            </a:solidFill>
            <a:round/>
            <a:headEnd/>
            <a:tailEnd/>
          </a:ln>
        </p:spPr>
        <p:txBody>
          <a:bodyPr anchor="ctr"/>
          <a:lstStyle/>
          <a:p>
            <a:pPr algn="ctr"/>
            <a:endParaRPr lang="en-US">
              <a:solidFill>
                <a:srgbClr val="FFFFFF"/>
              </a:solidFill>
            </a:endParaRPr>
          </a:p>
        </p:txBody>
      </p:sp>
      <p:sp>
        <p:nvSpPr>
          <p:cNvPr id="325" name="Oval 324"/>
          <p:cNvSpPr>
            <a:spLocks noChangeArrowheads="1"/>
          </p:cNvSpPr>
          <p:nvPr/>
        </p:nvSpPr>
        <p:spPr bwMode="auto">
          <a:xfrm>
            <a:off x="2286000" y="4343400"/>
            <a:ext cx="304800" cy="304800"/>
          </a:xfrm>
          <a:prstGeom prst="ellipse">
            <a:avLst/>
          </a:prstGeom>
          <a:noFill/>
          <a:ln w="19050">
            <a:solidFill>
              <a:srgbClr val="008000">
                <a:alpha val="65097"/>
              </a:srgbClr>
            </a:solidFill>
            <a:round/>
            <a:headEnd/>
            <a:tailEnd/>
          </a:ln>
        </p:spPr>
        <p:txBody>
          <a:bodyPr anchor="ctr"/>
          <a:lstStyle/>
          <a:p>
            <a:pPr algn="ctr"/>
            <a:endParaRPr lang="en-US">
              <a:solidFill>
                <a:srgbClr val="FFFFFF"/>
              </a:solidFill>
            </a:endParaRPr>
          </a:p>
        </p:txBody>
      </p:sp>
      <p:sp>
        <p:nvSpPr>
          <p:cNvPr id="326" name="Oval 325"/>
          <p:cNvSpPr>
            <a:spLocks noChangeArrowheads="1"/>
          </p:cNvSpPr>
          <p:nvPr/>
        </p:nvSpPr>
        <p:spPr bwMode="auto">
          <a:xfrm>
            <a:off x="4038600" y="3505200"/>
            <a:ext cx="304800" cy="304800"/>
          </a:xfrm>
          <a:prstGeom prst="ellipse">
            <a:avLst/>
          </a:prstGeom>
          <a:noFill/>
          <a:ln w="19050">
            <a:solidFill>
              <a:srgbClr val="2592FF">
                <a:alpha val="65097"/>
              </a:srgbClr>
            </a:solidFill>
            <a:round/>
            <a:headEnd/>
            <a:tailEnd/>
          </a:ln>
        </p:spPr>
        <p:txBody>
          <a:bodyPr anchor="ctr"/>
          <a:lstStyle/>
          <a:p>
            <a:pPr algn="ctr"/>
            <a:endParaRPr lang="en-US">
              <a:solidFill>
                <a:srgbClr val="FFFFFF"/>
              </a:solidFill>
            </a:endParaRPr>
          </a:p>
        </p:txBody>
      </p:sp>
      <p:sp>
        <p:nvSpPr>
          <p:cNvPr id="327" name="Oval 326"/>
          <p:cNvSpPr>
            <a:spLocks noChangeArrowheads="1"/>
          </p:cNvSpPr>
          <p:nvPr/>
        </p:nvSpPr>
        <p:spPr bwMode="auto">
          <a:xfrm>
            <a:off x="4038600" y="3810000"/>
            <a:ext cx="304800" cy="304800"/>
          </a:xfrm>
          <a:prstGeom prst="ellipse">
            <a:avLst/>
          </a:prstGeom>
          <a:noFill/>
          <a:ln w="19050">
            <a:solidFill>
              <a:srgbClr val="2592FF">
                <a:alpha val="65097"/>
              </a:srgbClr>
            </a:solidFill>
            <a:round/>
            <a:headEnd/>
            <a:tailEnd/>
          </a:ln>
        </p:spPr>
        <p:txBody>
          <a:bodyPr anchor="ctr"/>
          <a:lstStyle/>
          <a:p>
            <a:pPr algn="ctr"/>
            <a:endParaRPr lang="en-US">
              <a:solidFill>
                <a:srgbClr val="FFFFFF"/>
              </a:solidFill>
            </a:endParaRPr>
          </a:p>
        </p:txBody>
      </p:sp>
      <p:sp>
        <p:nvSpPr>
          <p:cNvPr id="328" name="Oval 327"/>
          <p:cNvSpPr>
            <a:spLocks noChangeArrowheads="1"/>
          </p:cNvSpPr>
          <p:nvPr/>
        </p:nvSpPr>
        <p:spPr bwMode="auto">
          <a:xfrm>
            <a:off x="4033838" y="4038600"/>
            <a:ext cx="304800" cy="304800"/>
          </a:xfrm>
          <a:prstGeom prst="ellipse">
            <a:avLst/>
          </a:prstGeom>
          <a:noFill/>
          <a:ln w="19050">
            <a:solidFill>
              <a:srgbClr val="2592FF">
                <a:alpha val="65097"/>
              </a:srgbClr>
            </a:solidFill>
            <a:round/>
            <a:headEnd/>
            <a:tailEnd/>
          </a:ln>
        </p:spPr>
        <p:txBody>
          <a:bodyPr anchor="ctr"/>
          <a:lstStyle/>
          <a:p>
            <a:pPr algn="ctr"/>
            <a:endParaRPr lang="en-US">
              <a:solidFill>
                <a:srgbClr val="FFFFFF"/>
              </a:solidFill>
            </a:endParaRPr>
          </a:p>
        </p:txBody>
      </p:sp>
      <p:sp>
        <p:nvSpPr>
          <p:cNvPr id="329" name="Oval 328"/>
          <p:cNvSpPr>
            <a:spLocks noChangeArrowheads="1"/>
          </p:cNvSpPr>
          <p:nvPr/>
        </p:nvSpPr>
        <p:spPr bwMode="auto">
          <a:xfrm>
            <a:off x="6176963" y="2133600"/>
            <a:ext cx="304800" cy="304800"/>
          </a:xfrm>
          <a:prstGeom prst="ellipse">
            <a:avLst/>
          </a:prstGeom>
          <a:noFill/>
          <a:ln w="19050">
            <a:solidFill>
              <a:srgbClr val="660066">
                <a:alpha val="58823"/>
              </a:srgbClr>
            </a:solidFill>
            <a:round/>
            <a:headEnd/>
            <a:tailEnd/>
          </a:ln>
        </p:spPr>
        <p:txBody>
          <a:bodyPr anchor="ctr"/>
          <a:lstStyle/>
          <a:p>
            <a:pPr algn="ctr"/>
            <a:endParaRPr lang="en-US">
              <a:solidFill>
                <a:srgbClr val="FFFFFF"/>
              </a:solidFill>
            </a:endParaRPr>
          </a:p>
        </p:txBody>
      </p:sp>
      <p:sp>
        <p:nvSpPr>
          <p:cNvPr id="330" name="Oval 329"/>
          <p:cNvSpPr>
            <a:spLocks noChangeArrowheads="1"/>
          </p:cNvSpPr>
          <p:nvPr/>
        </p:nvSpPr>
        <p:spPr bwMode="auto">
          <a:xfrm>
            <a:off x="6176963" y="2438400"/>
            <a:ext cx="304800" cy="304800"/>
          </a:xfrm>
          <a:prstGeom prst="ellipse">
            <a:avLst/>
          </a:prstGeom>
          <a:noFill/>
          <a:ln w="19050">
            <a:solidFill>
              <a:srgbClr val="660066">
                <a:alpha val="58823"/>
              </a:srgbClr>
            </a:solidFill>
            <a:round/>
            <a:headEnd/>
            <a:tailEnd/>
          </a:ln>
        </p:spPr>
        <p:txBody>
          <a:bodyPr anchor="ctr"/>
          <a:lstStyle/>
          <a:p>
            <a:pPr algn="ctr"/>
            <a:endParaRPr lang="en-US">
              <a:solidFill>
                <a:srgbClr val="FFFFFF"/>
              </a:solidFill>
            </a:endParaRPr>
          </a:p>
        </p:txBody>
      </p:sp>
      <p:sp>
        <p:nvSpPr>
          <p:cNvPr id="331" name="Oval 330"/>
          <p:cNvSpPr>
            <a:spLocks noChangeArrowheads="1"/>
          </p:cNvSpPr>
          <p:nvPr/>
        </p:nvSpPr>
        <p:spPr bwMode="auto">
          <a:xfrm>
            <a:off x="6176963" y="3048000"/>
            <a:ext cx="304800" cy="304800"/>
          </a:xfrm>
          <a:prstGeom prst="ellipse">
            <a:avLst/>
          </a:prstGeom>
          <a:noFill/>
          <a:ln w="19050">
            <a:solidFill>
              <a:srgbClr val="660066">
                <a:alpha val="58823"/>
              </a:srgbClr>
            </a:solidFill>
            <a:round/>
            <a:headEnd/>
            <a:tailEnd/>
          </a:ln>
        </p:spPr>
        <p:txBody>
          <a:bodyPr anchor="ctr"/>
          <a:lstStyle/>
          <a:p>
            <a:pPr algn="ctr"/>
            <a:endParaRPr lang="en-US">
              <a:solidFill>
                <a:srgbClr val="FFFFFF"/>
              </a:solidFill>
            </a:endParaRPr>
          </a:p>
        </p:txBody>
      </p:sp>
      <p:sp>
        <p:nvSpPr>
          <p:cNvPr id="332" name="Oval 331"/>
          <p:cNvSpPr>
            <a:spLocks noChangeArrowheads="1"/>
          </p:cNvSpPr>
          <p:nvPr/>
        </p:nvSpPr>
        <p:spPr bwMode="auto">
          <a:xfrm>
            <a:off x="6176963" y="3429000"/>
            <a:ext cx="304800" cy="304800"/>
          </a:xfrm>
          <a:prstGeom prst="ellipse">
            <a:avLst/>
          </a:prstGeom>
          <a:noFill/>
          <a:ln w="19050">
            <a:solidFill>
              <a:srgbClr val="660066">
                <a:alpha val="58823"/>
              </a:srgbClr>
            </a:solidFill>
            <a:round/>
            <a:headEnd/>
            <a:tailEnd/>
          </a:ln>
        </p:spPr>
        <p:txBody>
          <a:bodyPr anchor="ctr"/>
          <a:lstStyle/>
          <a:p>
            <a:pPr algn="ctr"/>
            <a:endParaRPr lang="en-US">
              <a:solidFill>
                <a:srgbClr val="FFFFFF"/>
              </a:solidFill>
            </a:endParaRPr>
          </a:p>
        </p:txBody>
      </p:sp>
      <p:sp>
        <p:nvSpPr>
          <p:cNvPr id="333" name="Oval 332"/>
          <p:cNvSpPr>
            <a:spLocks noChangeArrowheads="1"/>
          </p:cNvSpPr>
          <p:nvPr/>
        </p:nvSpPr>
        <p:spPr bwMode="auto">
          <a:xfrm>
            <a:off x="6176963" y="3810000"/>
            <a:ext cx="304800" cy="304800"/>
          </a:xfrm>
          <a:prstGeom prst="ellipse">
            <a:avLst/>
          </a:prstGeom>
          <a:noFill/>
          <a:ln w="19050">
            <a:solidFill>
              <a:srgbClr val="660066">
                <a:alpha val="58823"/>
              </a:srgbClr>
            </a:solidFill>
            <a:round/>
            <a:headEnd/>
            <a:tailEnd/>
          </a:ln>
        </p:spPr>
        <p:txBody>
          <a:bodyPr anchor="ctr"/>
          <a:lstStyle/>
          <a:p>
            <a:pPr algn="ctr"/>
            <a:endParaRPr lang="en-US">
              <a:solidFill>
                <a:srgbClr val="FFFFFF"/>
              </a:solidFill>
            </a:endParaRPr>
          </a:p>
        </p:txBody>
      </p:sp>
      <p:sp>
        <p:nvSpPr>
          <p:cNvPr id="334" name="Oval 333"/>
          <p:cNvSpPr>
            <a:spLocks noChangeArrowheads="1"/>
          </p:cNvSpPr>
          <p:nvPr/>
        </p:nvSpPr>
        <p:spPr bwMode="auto">
          <a:xfrm>
            <a:off x="6176963" y="4191000"/>
            <a:ext cx="304800" cy="304800"/>
          </a:xfrm>
          <a:prstGeom prst="ellipse">
            <a:avLst/>
          </a:prstGeom>
          <a:noFill/>
          <a:ln w="19050">
            <a:solidFill>
              <a:srgbClr val="660066">
                <a:alpha val="58823"/>
              </a:srgbClr>
            </a:solidFill>
            <a:round/>
            <a:headEnd/>
            <a:tailEnd/>
          </a:ln>
        </p:spPr>
        <p:txBody>
          <a:bodyPr anchor="ctr"/>
          <a:lstStyle/>
          <a:p>
            <a:pPr algn="ctr"/>
            <a:endParaRPr lang="en-US">
              <a:solidFill>
                <a:srgbClr val="FFFFFF"/>
              </a:solidFill>
            </a:endParaRPr>
          </a:p>
        </p:txBody>
      </p:sp>
      <p:sp>
        <p:nvSpPr>
          <p:cNvPr id="150" name="Rectangle 149"/>
          <p:cNvSpPr/>
          <p:nvPr/>
        </p:nvSpPr>
        <p:spPr>
          <a:xfrm>
            <a:off x="6437449" y="5698600"/>
            <a:ext cx="2914891" cy="1151084"/>
          </a:xfrm>
          <a:prstGeom prst="rect">
            <a:avLst/>
          </a:prstGeom>
          <a:solidFill>
            <a:schemeClr val="bg1"/>
          </a:solidFill>
        </p:spPr>
        <p:txBody>
          <a:bodyPr wrap="square">
            <a:spAutoFit/>
          </a:bodyPr>
          <a:lstStyle/>
          <a:p>
            <a:pPr algn="l">
              <a:spcBef>
                <a:spcPct val="10000"/>
              </a:spcBef>
              <a:buFontTx/>
              <a:buChar char="•"/>
            </a:pPr>
            <a:r>
              <a:rPr lang="en-US" sz="1600" dirty="0">
                <a:latin typeface="Calibri" pitchFamily="34" charset="0"/>
              </a:rPr>
              <a:t>  GHG emissions</a:t>
            </a:r>
          </a:p>
          <a:p>
            <a:pPr algn="l">
              <a:spcBef>
                <a:spcPct val="10000"/>
              </a:spcBef>
              <a:buFontTx/>
              <a:buChar char="•"/>
            </a:pPr>
            <a:r>
              <a:rPr lang="en-US" sz="1600" dirty="0">
                <a:latin typeface="Calibri" pitchFamily="34" charset="0"/>
              </a:rPr>
              <a:t>  Energy consumption</a:t>
            </a:r>
          </a:p>
          <a:p>
            <a:pPr algn="l">
              <a:spcBef>
                <a:spcPct val="10000"/>
              </a:spcBef>
              <a:buFontTx/>
              <a:buChar char="•"/>
            </a:pPr>
            <a:r>
              <a:rPr lang="en-US" sz="1600" dirty="0">
                <a:latin typeface="Calibri" pitchFamily="34" charset="0"/>
              </a:rPr>
              <a:t>  Criteria pollutant emissions</a:t>
            </a:r>
          </a:p>
          <a:p>
            <a:pPr algn="l">
              <a:spcBef>
                <a:spcPct val="10000"/>
              </a:spcBef>
              <a:buFontTx/>
              <a:buChar char="•"/>
            </a:pPr>
            <a:r>
              <a:rPr lang="en-US" sz="1600" dirty="0">
                <a:latin typeface="Calibri" pitchFamily="34" charset="0"/>
              </a:rPr>
              <a:t>  Water consumption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2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2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2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2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2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2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2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23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24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2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2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2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24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24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24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2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2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26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26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826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27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27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272"/>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827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827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2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3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24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19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19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20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205"/>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20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208"/>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33"/>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24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24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25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25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25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253"/>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8254"/>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8255"/>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8256"/>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8257"/>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8258"/>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259"/>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26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8261"/>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8262"/>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8263"/>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8264"/>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8265"/>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8266"/>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827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8274"/>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8275"/>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8276"/>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8279"/>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8280"/>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8281"/>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8282"/>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4"/>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5"/>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6"/>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7"/>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8"/>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9"/>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10"/>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326"/>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327"/>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328"/>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331"/>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332"/>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333"/>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334"/>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2" presetClass="entr" presetSubtype="4" fill="hold" grpId="0" nodeType="clickEffect">
                                  <p:stCondLst>
                                    <p:cond delay="0"/>
                                  </p:stCondLst>
                                  <p:childTnLst>
                                    <p:set>
                                      <p:cBhvr>
                                        <p:cTn id="238" dur="1" fill="hold">
                                          <p:stCondLst>
                                            <p:cond delay="0"/>
                                          </p:stCondLst>
                                        </p:cTn>
                                        <p:tgtEl>
                                          <p:spTgt spid="8343"/>
                                        </p:tgtEl>
                                        <p:attrNameLst>
                                          <p:attrName>style.visibility</p:attrName>
                                        </p:attrNameLst>
                                      </p:cBhvr>
                                      <p:to>
                                        <p:strVal val="visible"/>
                                      </p:to>
                                    </p:set>
                                    <p:anim calcmode="lin" valueType="num">
                                      <p:cBhvr additive="base">
                                        <p:cTn id="239" dur="500" fill="hold"/>
                                        <p:tgtEl>
                                          <p:spTgt spid="8343"/>
                                        </p:tgtEl>
                                        <p:attrNameLst>
                                          <p:attrName>ppt_x</p:attrName>
                                        </p:attrNameLst>
                                      </p:cBhvr>
                                      <p:tavLst>
                                        <p:tav tm="0">
                                          <p:val>
                                            <p:strVal val="#ppt_x"/>
                                          </p:val>
                                        </p:tav>
                                        <p:tav tm="100000">
                                          <p:val>
                                            <p:strVal val="#ppt_x"/>
                                          </p:val>
                                        </p:tav>
                                      </p:tavLst>
                                    </p:anim>
                                    <p:anim calcmode="lin" valueType="num">
                                      <p:cBhvr additive="base">
                                        <p:cTn id="240" dur="500" fill="hold"/>
                                        <p:tgtEl>
                                          <p:spTgt spid="8343"/>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150"/>
                                        </p:tgtEl>
                                        <p:attrNameLst>
                                          <p:attrName>style.visibility</p:attrName>
                                        </p:attrNameLst>
                                      </p:cBhvr>
                                      <p:to>
                                        <p:strVal val="visible"/>
                                      </p:to>
                                    </p:set>
                                    <p:anim calcmode="lin" valueType="num">
                                      <p:cBhvr additive="base">
                                        <p:cTn id="243" dur="500" fill="hold"/>
                                        <p:tgtEl>
                                          <p:spTgt spid="150"/>
                                        </p:tgtEl>
                                        <p:attrNameLst>
                                          <p:attrName>ppt_x</p:attrName>
                                        </p:attrNameLst>
                                      </p:cBhvr>
                                      <p:tavLst>
                                        <p:tav tm="0">
                                          <p:val>
                                            <p:strVal val="#ppt_x"/>
                                          </p:val>
                                        </p:tav>
                                        <p:tav tm="100000">
                                          <p:val>
                                            <p:strVal val="#ppt_x"/>
                                          </p:val>
                                        </p:tav>
                                      </p:tavLst>
                                    </p:anim>
                                    <p:anim calcmode="lin" valueType="num">
                                      <p:cBhvr additive="base">
                                        <p:cTn id="244"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P spid="8198" grpId="0"/>
      <p:bldP spid="8199" grpId="0"/>
      <p:bldP spid="8200" grpId="0"/>
      <p:bldP spid="8201" grpId="0"/>
      <p:bldP spid="8204" grpId="0" animBg="1"/>
      <p:bldP spid="8205" grpId="0"/>
      <p:bldP spid="8207" grpId="0" animBg="1"/>
      <p:bldP spid="8208" grpId="0"/>
      <p:bldP spid="8343" grpId="0"/>
      <p:bldP spid="8212" grpId="0" animBg="1"/>
      <p:bldP spid="8213" grpId="0" animBg="1"/>
      <p:bldP spid="8214" grpId="0" animBg="1"/>
      <p:bldP spid="8215" grpId="0" animBg="1"/>
      <p:bldP spid="8216" grpId="0" animBg="1"/>
      <p:bldP spid="8217" grpId="0" animBg="1"/>
      <p:bldP spid="8218" grpId="0"/>
      <p:bldP spid="8219" grpId="0"/>
      <p:bldP spid="8225" grpId="0" animBg="1"/>
      <p:bldP spid="8226" grpId="0" animBg="1"/>
      <p:bldP spid="8227" grpId="0" animBg="1"/>
      <p:bldP spid="8228" grpId="0" animBg="1"/>
      <p:bldP spid="8229" grpId="0" animBg="1"/>
      <p:bldP spid="8247" grpId="0" animBg="1"/>
      <p:bldP spid="8248" grpId="0" animBg="1"/>
      <p:bldP spid="8249" grpId="0" animBg="1"/>
      <p:bldP spid="8250" grpId="0" animBg="1"/>
      <p:bldP spid="8251" grpId="0" animBg="1"/>
      <p:bldP spid="8252" grpId="0" animBg="1"/>
      <p:bldP spid="8253" grpId="0" animBg="1"/>
      <p:bldP spid="8259" grpId="0" animBg="1"/>
      <p:bldP spid="8260" grpId="0" animBg="1"/>
      <p:bldP spid="8261" grpId="0" animBg="1"/>
      <p:bldP spid="8262" grpId="0" animBg="1"/>
      <p:bldP spid="8267" grpId="0" animBg="1"/>
      <p:bldP spid="8268" grpId="0" animBg="1"/>
      <p:bldP spid="8271" grpId="0" animBg="1"/>
      <p:bldP spid="8272" grpId="0" animBg="1"/>
      <p:bldP spid="8273" grpId="0" animBg="1"/>
      <p:bldP spid="8274" grpId="0" animBg="1"/>
      <p:bldP spid="8275" grpId="0" animBg="1"/>
      <p:bldP spid="8276"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1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609600"/>
          <a:ext cx="8763000" cy="5328920"/>
        </p:xfrm>
        <a:graphic>
          <a:graphicData uri="http://schemas.openxmlformats.org/drawingml/2006/table">
            <a:tbl>
              <a:tblPr/>
              <a:tblGrid>
                <a:gridCol w="1622425">
                  <a:extLst>
                    <a:ext uri="{9D8B030D-6E8A-4147-A177-3AD203B41FA5}">
                      <a16:colId xmlns:a16="http://schemas.microsoft.com/office/drawing/2014/main" val="20000"/>
                    </a:ext>
                  </a:extLst>
                </a:gridCol>
                <a:gridCol w="730250">
                  <a:extLst>
                    <a:ext uri="{9D8B030D-6E8A-4147-A177-3AD203B41FA5}">
                      <a16:colId xmlns:a16="http://schemas.microsoft.com/office/drawing/2014/main" val="20001"/>
                    </a:ext>
                  </a:extLst>
                </a:gridCol>
                <a:gridCol w="892175">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1054100">
                  <a:extLst>
                    <a:ext uri="{9D8B030D-6E8A-4147-A177-3AD203B41FA5}">
                      <a16:colId xmlns:a16="http://schemas.microsoft.com/office/drawing/2014/main" val="20004"/>
                    </a:ext>
                  </a:extLst>
                </a:gridCol>
                <a:gridCol w="161925">
                  <a:extLst>
                    <a:ext uri="{9D8B030D-6E8A-4147-A177-3AD203B41FA5}">
                      <a16:colId xmlns:a16="http://schemas.microsoft.com/office/drawing/2014/main" val="20005"/>
                    </a:ext>
                  </a:extLst>
                </a:gridCol>
                <a:gridCol w="730250">
                  <a:extLst>
                    <a:ext uri="{9D8B030D-6E8A-4147-A177-3AD203B41FA5}">
                      <a16:colId xmlns:a16="http://schemas.microsoft.com/office/drawing/2014/main" val="20006"/>
                    </a:ext>
                  </a:extLst>
                </a:gridCol>
                <a:gridCol w="892175">
                  <a:extLst>
                    <a:ext uri="{9D8B030D-6E8A-4147-A177-3AD203B41FA5}">
                      <a16:colId xmlns:a16="http://schemas.microsoft.com/office/drawing/2014/main" val="20007"/>
                    </a:ext>
                  </a:extLst>
                </a:gridCol>
                <a:gridCol w="812800">
                  <a:extLst>
                    <a:ext uri="{9D8B030D-6E8A-4147-A177-3AD203B41FA5}">
                      <a16:colId xmlns:a16="http://schemas.microsoft.com/office/drawing/2014/main" val="20008"/>
                    </a:ext>
                  </a:extLst>
                </a:gridCol>
                <a:gridCol w="1054100">
                  <a:extLst>
                    <a:ext uri="{9D8B030D-6E8A-4147-A177-3AD203B41FA5}">
                      <a16:colId xmlns:a16="http://schemas.microsoft.com/office/drawing/2014/main" val="20009"/>
                    </a:ext>
                  </a:extLst>
                </a:gridCol>
              </a:tblGrid>
              <a:tr h="152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 </a:t>
                      </a:r>
                      <a:r>
                        <a:rPr kumimoji="0" lang="en-US" sz="14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Year: 2060</a:t>
                      </a:r>
                      <a:endParaRPr kumimoji="0" lang="en-US" sz="14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anchor="b" horzOverflow="overflow">
                    <a:lnL>
                      <a:noFill/>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gridSpan="4">
                  <a:txBody>
                    <a:bodyPr/>
                    <a:lstStyle/>
                    <a:p>
                      <a:pPr marL="0" marR="0" lvl="0" indent="11430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Scenario-R:</a:t>
                      </a:r>
                      <a:endParaRPr kumimoji="0" lang="en-US" sz="14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D6A300">
                        <a:alpha val="32157"/>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22860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 </a:t>
                      </a:r>
                      <a:endParaRPr kumimoji="0" lang="en-US" sz="16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solidFill>
                      <a:srgbClr val="D6A300">
                        <a:alpha val="32157"/>
                      </a:srgbClr>
                    </a:solidFill>
                  </a:tcPr>
                </a:tc>
                <a:tc gridSpan="4">
                  <a:txBody>
                    <a:bodyPr/>
                    <a:lstStyle/>
                    <a:p>
                      <a:pPr marL="0" marR="0" lvl="0" indent="11430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Scenario-F:</a:t>
                      </a:r>
                      <a:endParaRPr kumimoji="0" lang="en-US" sz="14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a:noFill/>
                    </a:lnB>
                    <a:lnTlToBr>
                      <a:noFill/>
                    </a:lnTlToBr>
                    <a:lnBlToTr>
                      <a:noFill/>
                    </a:lnBlToTr>
                    <a:solidFill>
                      <a:srgbClr val="D6A300">
                        <a:alpha val="32157"/>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74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11430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H</a:t>
                      </a:r>
                      <a:r>
                        <a:rPr kumimoji="0" lang="en-US" sz="1400" b="1" i="0" u="none" strike="noStrike" cap="none" normalizeH="0" baseline="-25000" dirty="0">
                          <a:ln>
                            <a:noFill/>
                          </a:ln>
                          <a:solidFill>
                            <a:srgbClr val="000000"/>
                          </a:solidFill>
                          <a:effectLst/>
                          <a:latin typeface="Calibri" pitchFamily="34" charset="0"/>
                          <a:ea typeface="ヒラギノ角ゴ Pro W3" pitchFamily="-110" charset="-128"/>
                          <a:cs typeface="Times New Roman" pitchFamily="18" charset="0"/>
                        </a:rPr>
                        <a:t>2</a:t>
                      </a:r>
                      <a:r>
                        <a:rPr kumimoji="0" lang="en-US" sz="14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 generated from more renewable sources</a:t>
                      </a:r>
                      <a:endParaRPr kumimoji="0" lang="en-US" sz="14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6A300">
                        <a:alpha val="32157"/>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228600" algn="l"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 </a:t>
                      </a:r>
                      <a:endParaRPr kumimoji="0" lang="en-US" sz="16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6A300">
                        <a:alpha val="32157"/>
                      </a:srgbClr>
                    </a:solidFill>
                  </a:tcPr>
                </a:tc>
                <a:tc gridSpan="4">
                  <a:txBody>
                    <a:bodyPr/>
                    <a:lstStyle/>
                    <a:p>
                      <a:pPr marL="0" marR="0" lvl="0" indent="11430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H</a:t>
                      </a:r>
                      <a:r>
                        <a:rPr kumimoji="0" lang="en-US" sz="1400" b="1" i="0" u="none" strike="noStrike" cap="none" normalizeH="0" baseline="-25000" dirty="0">
                          <a:ln>
                            <a:noFill/>
                          </a:ln>
                          <a:solidFill>
                            <a:srgbClr val="000000"/>
                          </a:solidFill>
                          <a:effectLst/>
                          <a:latin typeface="Calibri" pitchFamily="34" charset="0"/>
                          <a:ea typeface="ヒラギノ角ゴ Pro W3" pitchFamily="-110" charset="-128"/>
                          <a:cs typeface="Times New Roman" pitchFamily="18" charset="0"/>
                        </a:rPr>
                        <a:t>2</a:t>
                      </a:r>
                      <a:r>
                        <a:rPr kumimoji="0" lang="en-US" sz="1400" b="1"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 generated from more fossil fuel sources</a:t>
                      </a:r>
                      <a:endParaRPr kumimoji="0" lang="en-US" sz="14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6A300">
                        <a:alpha val="32157"/>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Population of HFCV</a:t>
                      </a:r>
                    </a:p>
                  </a:txBody>
                  <a:tcPr marL="9525" marR="9525" marT="9525" marB="0"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gridSpan="4">
                  <a:txBody>
                    <a:bodyPr/>
                    <a:lstStyle/>
                    <a:p>
                      <a:pPr marL="273050" marR="0" lvl="0" indent="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10,162,500</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gridSpan="4">
                  <a:txBody>
                    <a:bodyPr/>
                    <a:lstStyle/>
                    <a:p>
                      <a:pPr marL="0" marR="0" lvl="0" indent="22860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10,162,500</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Hydrogen demand (kg/day)</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gridSpan="4">
                  <a:txBody>
                    <a:bodyPr/>
                    <a:lstStyle/>
                    <a:p>
                      <a:pPr marL="273050" marR="0" lvl="0" indent="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cs typeface="Times New Roman" pitchFamily="18" charset="0"/>
                        </a:rPr>
                        <a:t>5,943,730</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txBody>
                  <a:tcPr marL="48323" marR="48323"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gridSpan="4">
                  <a:txBody>
                    <a:bodyPr/>
                    <a:lstStyle/>
                    <a:p>
                      <a:pPr marL="0" marR="0" lvl="0" indent="22860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5,943,730</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VMT/day by HFCV</a:t>
                      </a:r>
                      <a:endParaRPr kumimoji="0" lang="en-US" sz="1100" b="0" i="0" u="none" strike="noStrike" cap="none" normalizeH="0" baseline="3000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gridSpan="4">
                  <a:txBody>
                    <a:bodyPr/>
                    <a:lstStyle/>
                    <a:p>
                      <a:pPr marL="273050" marR="0" lvl="0" indent="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573,807,694</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22860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gridSpan="4">
                  <a:txBody>
                    <a:bodyPr/>
                    <a:lstStyle/>
                    <a:p>
                      <a:pPr marL="0" marR="0" lvl="0" indent="22860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cs typeface="Times New Roman" pitchFamily="18" charset="0"/>
                        </a:rPr>
                        <a:t>573,807,694</a:t>
                      </a:r>
                      <a:endParaRPr kumimoji="0" lang="en-US" sz="1100" b="0" i="0" u="none" strike="noStrike" cap="none" normalizeH="0" baseline="0">
                        <a:ln>
                          <a:noFill/>
                        </a:ln>
                        <a:solidFill>
                          <a:schemeClr val="tx1"/>
                        </a:solidFill>
                        <a:effectLst/>
                        <a:latin typeface="Arial"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9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Calibri" pitchFamily="34" charset="0"/>
                          <a:ea typeface="ヒラギノ角ゴ Pro W3" pitchFamily="-110" charset="-128"/>
                        </a:rPr>
                        <a:t>Hydrogen Generation</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Number of facilities</a:t>
                      </a:r>
                    </a:p>
                  </a:txBody>
                  <a:tcPr marL="9525" marR="9525" marT="9525" marB="0"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 output (kg/day)</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Percent contribution</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Location relative to the SoCAB</a:t>
                      </a: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Number of facilities</a:t>
                      </a:r>
                    </a:p>
                  </a:txBody>
                  <a:tcPr marL="9525" marR="9525" marT="9525"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 output (kg/day)</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Percent contribution</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Location relative to the SoCAB</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extLst>
                  <a:ext uri="{0D108BD9-81ED-4DB2-BD59-A6C34878D82A}">
                    <a16:rowId xmlns:a16="http://schemas.microsoft.com/office/drawing/2014/main" val="10006"/>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1" i="1" u="none" strike="noStrike" cap="none" normalizeH="0" baseline="0">
                          <a:ln>
                            <a:noFill/>
                          </a:ln>
                          <a:solidFill>
                            <a:srgbClr val="000000"/>
                          </a:solidFill>
                          <a:effectLst/>
                          <a:latin typeface="Calibri" pitchFamily="34" charset="0"/>
                          <a:ea typeface="ヒラギノ角ゴ Pro W3" pitchFamily="-110" charset="-128"/>
                        </a:rPr>
                        <a:t>Centralized</a:t>
                      </a:r>
                    </a:p>
                  </a:txBody>
                  <a:tcPr marL="9525" marR="9525" marT="9525" marB="0"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7"/>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Steam Methane Reforming</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2,022,285</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34.0%</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Inside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16</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2,157,104</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36.3%</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Inside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Coal IGCC</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5</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641,560</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10.8%</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Outside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12</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1,539,744</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25.9%</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Outside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9"/>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Petroleum Coke IGCC</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0</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0</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0.0%</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247,466</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4.2%</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0"/>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Electrolysis</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7</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1,905,133</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32.1%</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Outside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7</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429,196</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7.2%</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Outside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1"/>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1" i="1" u="none" strike="noStrike" cap="none" normalizeH="0" baseline="0">
                          <a:ln>
                            <a:noFill/>
                          </a:ln>
                          <a:solidFill>
                            <a:srgbClr val="000000"/>
                          </a:solidFill>
                          <a:effectLst/>
                          <a:latin typeface="Calibri" pitchFamily="34" charset="0"/>
                          <a:ea typeface="ヒラギノ角ゴ Pro W3" pitchFamily="-110" charset="-128"/>
                        </a:rPr>
                        <a:t>Distributed</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2"/>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Steam Methane Reforming</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155</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135,700</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2.3%</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155</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135,700</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2.3%</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3"/>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Stationary Fuel Cell</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2,023</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736,372</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12.4%</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2,560</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931,840</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15.7%</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4"/>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Electrolysis</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950</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305,942</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5.1%</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950</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305,942</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5.1%</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5"/>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Home or Office Fueling</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39,348</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196,738</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3.3%</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39,348</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196,738</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3.3%</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ヒラギノ角ゴ Pro W3" pitchFamily="-110" charset="-128"/>
                        </a:rPr>
                        <a:t>Inside</a:t>
                      </a:r>
                    </a:p>
                  </a:txBody>
                  <a:tcPr marL="9525" marR="857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6"/>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7"/>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Calibri" pitchFamily="34" charset="0"/>
                          <a:ea typeface="ヒラギノ角ゴ Pro W3" pitchFamily="-110" charset="-128"/>
                        </a:rPr>
                        <a:t>Hydrogen Distribution</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Distance (km/kg 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a:t>
                      </a:r>
                    </a:p>
                  </a:txBody>
                  <a:tcPr marL="9525" marR="9525" marT="9525" marB="0"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 throughput (kg/day)</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Distance (km/kg 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a:t>
                      </a:r>
                    </a:p>
                  </a:txBody>
                  <a:tcPr marL="9525" marR="9525" marT="9525"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 throughput (kg/day)</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extLst>
                  <a:ext uri="{0D108BD9-81ED-4DB2-BD59-A6C34878D82A}">
                    <a16:rowId xmlns:a16="http://schemas.microsoft.com/office/drawing/2014/main" val="10018"/>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Remote pipelines</a:t>
                      </a:r>
                    </a:p>
                  </a:txBody>
                  <a:tcPr marL="9525" marR="9525" marT="9525" marB="0"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50</a:t>
                      </a:r>
                    </a:p>
                  </a:txBody>
                  <a:tcPr marL="9525" marR="85725" marT="9525" marB="0"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2,546,693</a:t>
                      </a:r>
                    </a:p>
                  </a:txBody>
                  <a:tcPr marL="9525" marR="857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50</a:t>
                      </a:r>
                    </a:p>
                  </a:txBody>
                  <a:tcPr marL="9525" marR="85725" marT="9525"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1,968,940</a:t>
                      </a:r>
                    </a:p>
                  </a:txBody>
                  <a:tcPr marL="9525" marR="857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19"/>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Urban pipelines</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3,064,615</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3,064,615</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20"/>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Liquid tanker</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a:t>
                      </a:r>
                    </a:p>
                  </a:txBody>
                  <a:tcPr marL="9525" marR="857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1,504,363</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1,308,895</a:t>
                      </a:r>
                    </a:p>
                  </a:txBody>
                  <a:tcPr marL="9525" marR="857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21"/>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2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22"/>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Calibri" pitchFamily="34" charset="0"/>
                          <a:ea typeface="ヒラギノ角ゴ Pro W3" pitchFamily="-110" charset="-128"/>
                        </a:rPr>
                        <a:t>Hydrogen Refueling</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 delivered (kg/day)</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Percent contribution</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H</a:t>
                      </a:r>
                      <a:r>
                        <a:rPr kumimoji="0" lang="en-US" sz="1100" b="0" i="0" u="none" strike="noStrike" cap="none" normalizeH="0" baseline="-25000" dirty="0">
                          <a:ln>
                            <a:noFill/>
                          </a:ln>
                          <a:solidFill>
                            <a:srgbClr val="000000"/>
                          </a:solidFill>
                          <a:effectLst/>
                          <a:latin typeface="Calibri" pitchFamily="34" charset="0"/>
                          <a:ea typeface="ヒラギノ角ゴ Pro W3" pitchFamily="-110" charset="-128"/>
                        </a:rPr>
                        <a:t>2</a:t>
                      </a: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 delivered (kg/day)</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Percent contribution</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B6DBFF"/>
                    </a:solidFill>
                  </a:tcPr>
                </a:tc>
                <a:extLst>
                  <a:ext uri="{0D108BD9-81ED-4DB2-BD59-A6C34878D82A}">
                    <a16:rowId xmlns:a16="http://schemas.microsoft.com/office/drawing/2014/main" val="10023"/>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140 bar gaseous fueling</a:t>
                      </a:r>
                    </a:p>
                  </a:txBody>
                  <a:tcPr marL="9525" marR="9525" marT="9525" marB="0"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4,108,125</a:t>
                      </a:r>
                    </a:p>
                  </a:txBody>
                  <a:tcPr marL="9525" marR="857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70%</a:t>
                      </a:r>
                    </a:p>
                  </a:txBody>
                  <a:tcPr marL="9525" marR="857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85725" marT="9525"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85725" marT="9525"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4,108,125</a:t>
                      </a:r>
                    </a:p>
                  </a:txBody>
                  <a:tcPr marL="9525" marR="857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70%</a:t>
                      </a:r>
                    </a:p>
                  </a:txBody>
                  <a:tcPr marL="9525" marR="857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pitchFamily="34" charset="0"/>
                        <a:ea typeface="ヒラギノ角ゴ Pro W3" pitchFamily="-110" charset="-128"/>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24"/>
                  </a:ext>
                </a:extLst>
              </a:tr>
              <a:tr h="920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350 bar gaseous fueling</a:t>
                      </a:r>
                    </a:p>
                  </a:txBody>
                  <a:tcPr marL="9525" marR="9525" marT="9525" marB="0"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9525" marT="9525" marB="0"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1,760,625</a:t>
                      </a:r>
                    </a:p>
                  </a:txBody>
                  <a:tcPr marL="9525" marR="857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a:t>
                      </a:r>
                    </a:p>
                  </a:txBody>
                  <a:tcPr marL="9525" marR="857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85725" marT="9525"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114300" algn="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cs typeface="Times New Roman" pitchFamily="18" charset="0"/>
                        </a:rPr>
                        <a:t> </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48323" marR="4832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 </a:t>
                      </a:r>
                    </a:p>
                  </a:txBody>
                  <a:tcPr marL="9525" marR="85725" marT="9525"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1,760,625</a:t>
                      </a:r>
                    </a:p>
                  </a:txBody>
                  <a:tcPr marL="9525" marR="857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ea typeface="ヒラギノ角ゴ Pro W3" pitchFamily="-110" charset="-128"/>
                        </a:rPr>
                        <a:t>30%</a:t>
                      </a:r>
                    </a:p>
                  </a:txBody>
                  <a:tcPr marL="9525" marR="857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Calibri" pitchFamily="34" charset="0"/>
                          <a:ea typeface="ヒラギノ角ゴ Pro W3" pitchFamily="-110" charset="-128"/>
                        </a:rPr>
                        <a:t> </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5"/>
                  </a:ext>
                </a:extLst>
              </a:tr>
            </a:tbl>
          </a:graphicData>
        </a:graphic>
      </p:graphicFrame>
      <p:cxnSp>
        <p:nvCxnSpPr>
          <p:cNvPr id="4" name="Straight Connector 3"/>
          <p:cNvCxnSpPr/>
          <p:nvPr/>
        </p:nvCxnSpPr>
        <p:spPr>
          <a:xfrm>
            <a:off x="228600" y="2970212"/>
            <a:ext cx="8686800" cy="1588"/>
          </a:xfrm>
          <a:prstGeom prst="line">
            <a:avLst/>
          </a:prstGeom>
          <a:ln w="19050">
            <a:solidFill>
              <a:srgbClr val="639729"/>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6200" y="2743200"/>
            <a:ext cx="1600200" cy="228600"/>
          </a:xfrm>
          <a:prstGeom prst="ellipse">
            <a:avLst/>
          </a:prstGeom>
          <a:noFill/>
          <a:ln>
            <a:solidFill>
              <a:srgbClr val="6397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53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5" name="Rectangle 17"/>
          <p:cNvSpPr>
            <a:spLocks noGrp="1" noChangeArrowheads="1"/>
          </p:cNvSpPr>
          <p:nvPr>
            <p:ph type="title" idx="4294967295"/>
          </p:nvPr>
        </p:nvSpPr>
        <p:spPr/>
        <p:txBody>
          <a:bodyPr/>
          <a:lstStyle/>
          <a:p>
            <a:pPr eaLnBrk="1" hangingPunct="1">
              <a:defRPr/>
            </a:pPr>
            <a:r>
              <a:rPr lang="en-US" dirty="0"/>
              <a:t>GIS Data</a:t>
            </a:r>
          </a:p>
        </p:txBody>
      </p:sp>
      <p:pic>
        <p:nvPicPr>
          <p:cNvPr id="7172" name="Picture 3" descr="LU_SoCAB+grid"/>
          <p:cNvPicPr>
            <a:picLocks noChangeAspect="1" noChangeArrowheads="1"/>
          </p:cNvPicPr>
          <p:nvPr/>
        </p:nvPicPr>
        <p:blipFill>
          <a:blip r:embed="rId3" cstate="print"/>
          <a:srcRect l="5983" r="7269" b="2563"/>
          <a:stretch>
            <a:fillRect/>
          </a:stretch>
        </p:blipFill>
        <p:spPr bwMode="auto">
          <a:xfrm>
            <a:off x="76200" y="3581400"/>
            <a:ext cx="4419600" cy="2895600"/>
          </a:xfrm>
          <a:prstGeom prst="rect">
            <a:avLst/>
          </a:prstGeom>
          <a:noFill/>
          <a:ln w="9525">
            <a:noFill/>
            <a:miter lim="800000"/>
            <a:headEnd/>
            <a:tailEnd/>
          </a:ln>
        </p:spPr>
      </p:pic>
      <p:pic>
        <p:nvPicPr>
          <p:cNvPr id="7173" name="Picture 21"/>
          <p:cNvPicPr>
            <a:picLocks noChangeAspect="1" noChangeArrowheads="1"/>
          </p:cNvPicPr>
          <p:nvPr/>
        </p:nvPicPr>
        <p:blipFill>
          <a:blip r:embed="rId4" cstate="print"/>
          <a:srcRect/>
          <a:stretch>
            <a:fillRect/>
          </a:stretch>
        </p:blipFill>
        <p:spPr bwMode="auto">
          <a:xfrm>
            <a:off x="4062413" y="838200"/>
            <a:ext cx="5065712" cy="3810000"/>
          </a:xfrm>
          <a:prstGeom prst="rect">
            <a:avLst/>
          </a:prstGeom>
          <a:solidFill>
            <a:schemeClr val="bg1"/>
          </a:solidFill>
          <a:ln w="9525">
            <a:noFill/>
            <a:miter lim="800000"/>
            <a:headEnd/>
            <a:tailEnd/>
          </a:ln>
        </p:spPr>
      </p:pic>
      <p:sp>
        <p:nvSpPr>
          <p:cNvPr id="7174" name="Text Box 8"/>
          <p:cNvSpPr txBox="1">
            <a:spLocks noChangeArrowheads="1"/>
          </p:cNvSpPr>
          <p:nvPr/>
        </p:nvSpPr>
        <p:spPr bwMode="auto">
          <a:xfrm>
            <a:off x="2434432" y="6477000"/>
            <a:ext cx="4275137" cy="300037"/>
          </a:xfrm>
          <a:prstGeom prst="rect">
            <a:avLst/>
          </a:prstGeom>
          <a:noFill/>
          <a:ln w="12700">
            <a:noFill/>
            <a:miter lim="800000"/>
            <a:headEnd type="none" w="sm" len="sm"/>
            <a:tailEnd type="none" w="sm" len="sm"/>
          </a:ln>
        </p:spPr>
        <p:txBody>
          <a:bodyPr wrap="none" lIns="84204" tIns="42102" rIns="84204" bIns="42102">
            <a:spAutoFit/>
          </a:bodyPr>
          <a:lstStyle/>
          <a:p>
            <a:pPr defTabSz="841375" eaLnBrk="0" hangingPunct="0"/>
            <a:r>
              <a:rPr lang="en-US" sz="1400" b="1" dirty="0">
                <a:latin typeface="Calibri" pitchFamily="34" charset="0"/>
              </a:rPr>
              <a:t>Source</a:t>
            </a:r>
            <a:r>
              <a:rPr lang="en-US" sz="1400" dirty="0">
                <a:latin typeface="Calibri" pitchFamily="34" charset="0"/>
              </a:rPr>
              <a:t>: Southern California Association of Governments</a:t>
            </a:r>
          </a:p>
        </p:txBody>
      </p:sp>
      <p:sp>
        <p:nvSpPr>
          <p:cNvPr id="8" name="Text Box 5"/>
          <p:cNvSpPr txBox="1">
            <a:spLocks noChangeArrowheads="1"/>
          </p:cNvSpPr>
          <p:nvPr/>
        </p:nvSpPr>
        <p:spPr bwMode="auto">
          <a:xfrm>
            <a:off x="5334000" y="795338"/>
            <a:ext cx="2892425" cy="423862"/>
          </a:xfrm>
          <a:prstGeom prst="rect">
            <a:avLst/>
          </a:prstGeom>
          <a:noFill/>
          <a:ln w="12700">
            <a:noFill/>
            <a:miter lim="800000"/>
            <a:headEnd type="none" w="sm" len="sm"/>
            <a:tailEnd type="none" w="sm" len="sm"/>
          </a:ln>
        </p:spPr>
        <p:txBody>
          <a:bodyPr wrap="none" lIns="84204" tIns="42102" rIns="84204" bIns="42102">
            <a:spAutoFit/>
          </a:bodyPr>
          <a:lstStyle/>
          <a:p>
            <a:pPr defTabSz="841375" eaLnBrk="0" hangingPunct="0">
              <a:defRPr/>
            </a:pPr>
            <a:r>
              <a:rPr lang="en-US" sz="2200" b="1" dirty="0">
                <a:latin typeface="+mj-lt"/>
                <a:cs typeface="+mn-cs"/>
              </a:rPr>
              <a:t>Central Los Angeles</a:t>
            </a:r>
          </a:p>
        </p:txBody>
      </p:sp>
    </p:spTree>
    <p:extLst>
      <p:ext uri="{BB962C8B-B14F-4D97-AF65-F5344CB8AC3E}">
        <p14:creationId xmlns:p14="http://schemas.microsoft.com/office/powerpoint/2010/main" val="415473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28600" y="1295400"/>
            <a:ext cx="6248400" cy="4893472"/>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cstate="print"/>
          <a:srcRect/>
          <a:stretch>
            <a:fillRect/>
          </a:stretch>
        </p:blipFill>
        <p:spPr bwMode="auto">
          <a:xfrm>
            <a:off x="1823425" y="3071232"/>
            <a:ext cx="4348775" cy="3405769"/>
          </a:xfrm>
          <a:prstGeom prst="rect">
            <a:avLst/>
          </a:prstGeom>
          <a:noFill/>
          <a:ln w="12700">
            <a:solidFill>
              <a:schemeClr val="accent6"/>
            </a:solid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1828800" y="3075441"/>
            <a:ext cx="4343400" cy="3401559"/>
          </a:xfrm>
          <a:prstGeom prst="rect">
            <a:avLst/>
          </a:prstGeom>
          <a:noFill/>
          <a:ln w="12700">
            <a:solidFill>
              <a:schemeClr val="accent6"/>
            </a:solidFill>
            <a:miter lim="800000"/>
            <a:headEnd/>
            <a:tailEnd/>
          </a:ln>
          <a:effectLst/>
        </p:spPr>
      </p:pic>
      <p:pic>
        <p:nvPicPr>
          <p:cNvPr id="4100" name="Picture 4"/>
          <p:cNvPicPr>
            <a:picLocks noChangeAspect="1" noChangeArrowheads="1"/>
          </p:cNvPicPr>
          <p:nvPr/>
        </p:nvPicPr>
        <p:blipFill>
          <a:blip r:embed="rId5" cstate="print"/>
          <a:srcRect/>
          <a:stretch>
            <a:fillRect/>
          </a:stretch>
        </p:blipFill>
        <p:spPr bwMode="auto">
          <a:xfrm>
            <a:off x="1828800" y="3075441"/>
            <a:ext cx="4343400" cy="3401559"/>
          </a:xfrm>
          <a:prstGeom prst="rect">
            <a:avLst/>
          </a:prstGeom>
          <a:noFill/>
          <a:ln w="12700">
            <a:solidFill>
              <a:schemeClr val="accent6"/>
            </a:solidFill>
            <a:miter lim="800000"/>
            <a:headEnd/>
            <a:tailEnd/>
          </a:ln>
          <a:effectLst/>
        </p:spPr>
      </p:pic>
      <p:sp>
        <p:nvSpPr>
          <p:cNvPr id="68" name="TextBox 67"/>
          <p:cNvSpPr txBox="1"/>
          <p:nvPr/>
        </p:nvSpPr>
        <p:spPr>
          <a:xfrm>
            <a:off x="4114800" y="3200400"/>
            <a:ext cx="2133600" cy="338554"/>
          </a:xfrm>
          <a:prstGeom prst="rect">
            <a:avLst/>
          </a:prstGeom>
          <a:solidFill>
            <a:schemeClr val="bg1"/>
          </a:solidFill>
          <a:ln w="28575">
            <a:solidFill>
              <a:schemeClr val="bg1"/>
            </a:solidFill>
          </a:ln>
        </p:spPr>
        <p:txBody>
          <a:bodyPr wrap="square" rtlCol="0">
            <a:spAutoFit/>
          </a:bodyPr>
          <a:lstStyle/>
          <a:p>
            <a:pPr algn="ctr"/>
            <a:r>
              <a:rPr lang="en-US" sz="1600" dirty="0">
                <a:latin typeface="Calibri" pitchFamily="34" charset="0"/>
              </a:rPr>
              <a:t>Truck Delivery Routes</a:t>
            </a:r>
          </a:p>
        </p:txBody>
      </p:sp>
      <p:sp>
        <p:nvSpPr>
          <p:cNvPr id="54" name="Rectangle 53"/>
          <p:cNvSpPr/>
          <p:nvPr/>
        </p:nvSpPr>
        <p:spPr bwMode="auto">
          <a:xfrm>
            <a:off x="6705600" y="1981200"/>
            <a:ext cx="2286000" cy="3352800"/>
          </a:xfrm>
          <a:prstGeom prst="rect">
            <a:avLst/>
          </a:prstGeom>
          <a:solidFill>
            <a:schemeClr val="bg1"/>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449859" y="448022"/>
            <a:ext cx="8143298" cy="609599"/>
          </a:xfrm>
        </p:spPr>
        <p:txBody>
          <a:bodyPr/>
          <a:lstStyle/>
          <a:p>
            <a:r>
              <a:rPr lang="en-US" dirty="0"/>
              <a:t>Spatial &amp; Temporal Distribution </a:t>
            </a:r>
          </a:p>
        </p:txBody>
      </p:sp>
      <p:grpSp>
        <p:nvGrpSpPr>
          <p:cNvPr id="3" name="Group 4"/>
          <p:cNvGrpSpPr/>
          <p:nvPr/>
        </p:nvGrpSpPr>
        <p:grpSpPr>
          <a:xfrm>
            <a:off x="6858000" y="2057400"/>
            <a:ext cx="2122954" cy="3182923"/>
            <a:chOff x="2895600" y="4261262"/>
            <a:chExt cx="2122954" cy="3182923"/>
          </a:xfrm>
        </p:grpSpPr>
        <p:grpSp>
          <p:nvGrpSpPr>
            <p:cNvPr id="4" name="Group 23"/>
            <p:cNvGrpSpPr/>
            <p:nvPr/>
          </p:nvGrpSpPr>
          <p:grpSpPr>
            <a:xfrm>
              <a:off x="2895600" y="4261262"/>
              <a:ext cx="2122954" cy="3182923"/>
              <a:chOff x="6781800" y="2789128"/>
              <a:chExt cx="2122954" cy="3182923"/>
            </a:xfrm>
          </p:grpSpPr>
          <p:grpSp>
            <p:nvGrpSpPr>
              <p:cNvPr id="5" name="Group 56"/>
              <p:cNvGrpSpPr/>
              <p:nvPr/>
            </p:nvGrpSpPr>
            <p:grpSpPr>
              <a:xfrm>
                <a:off x="6781800" y="2789128"/>
                <a:ext cx="2122954" cy="3182923"/>
                <a:chOff x="6781800" y="2789128"/>
                <a:chExt cx="2122954" cy="3182923"/>
              </a:xfrm>
            </p:grpSpPr>
            <p:pic>
              <p:nvPicPr>
                <p:cNvPr id="15" name="Picture 18"/>
                <p:cNvPicPr>
                  <a:picLocks noChangeAspect="1" noChangeArrowheads="1"/>
                </p:cNvPicPr>
                <p:nvPr/>
              </p:nvPicPr>
              <p:blipFill>
                <a:blip r:embed="rId6" cstate="print"/>
                <a:srcRect/>
                <a:stretch>
                  <a:fillRect/>
                </a:stretch>
              </p:blipFill>
              <p:spPr bwMode="auto">
                <a:xfrm>
                  <a:off x="6781801" y="5390331"/>
                  <a:ext cx="304799" cy="275940"/>
                </a:xfrm>
                <a:prstGeom prst="rect">
                  <a:avLst/>
                </a:prstGeom>
                <a:noFill/>
                <a:ln w="9525">
                  <a:noFill/>
                  <a:miter lim="800000"/>
                  <a:headEnd/>
                  <a:tailEnd/>
                </a:ln>
              </p:spPr>
            </p:pic>
            <p:pic>
              <p:nvPicPr>
                <p:cNvPr id="16" name="Picture 19"/>
                <p:cNvPicPr>
                  <a:picLocks noChangeAspect="1" noChangeArrowheads="1"/>
                </p:cNvPicPr>
                <p:nvPr/>
              </p:nvPicPr>
              <p:blipFill>
                <a:blip r:embed="rId7" cstate="print"/>
                <a:srcRect/>
                <a:stretch>
                  <a:fillRect/>
                </a:stretch>
              </p:blipFill>
              <p:spPr bwMode="auto">
                <a:xfrm>
                  <a:off x="6781800" y="5085531"/>
                  <a:ext cx="304970" cy="261417"/>
                </a:xfrm>
                <a:prstGeom prst="rect">
                  <a:avLst/>
                </a:prstGeom>
                <a:solidFill>
                  <a:schemeClr val="bg1"/>
                </a:solidFill>
                <a:ln w="9525">
                  <a:noFill/>
                  <a:miter lim="800000"/>
                  <a:headEnd/>
                  <a:tailEnd/>
                </a:ln>
              </p:spPr>
            </p:pic>
            <p:sp>
              <p:nvSpPr>
                <p:cNvPr id="17" name="TextBox 22"/>
                <p:cNvSpPr txBox="1">
                  <a:spLocks noChangeArrowheads="1"/>
                </p:cNvSpPr>
                <p:nvPr/>
              </p:nvSpPr>
              <p:spPr bwMode="auto">
                <a:xfrm>
                  <a:off x="7086628" y="2789128"/>
                  <a:ext cx="1818126" cy="3182923"/>
                </a:xfrm>
                <a:prstGeom prst="rect">
                  <a:avLst/>
                </a:prstGeom>
                <a:solidFill>
                  <a:schemeClr val="bg1"/>
                </a:solidFill>
                <a:ln w="9525">
                  <a:noFill/>
                  <a:miter lim="800000"/>
                  <a:headEnd/>
                  <a:tailEnd/>
                </a:ln>
              </p:spPr>
              <p:txBody>
                <a:bodyPr wrap="square">
                  <a:spAutoFit/>
                </a:bodyPr>
                <a:lstStyle/>
                <a:p>
                  <a:pPr algn="l">
                    <a:spcBef>
                      <a:spcPts val="0"/>
                    </a:spcBef>
                    <a:spcAft>
                      <a:spcPts val="2100"/>
                    </a:spcAft>
                  </a:pPr>
                  <a:r>
                    <a:rPr lang="en-US" sz="1000" dirty="0">
                      <a:solidFill>
                        <a:schemeClr val="bg2"/>
                      </a:solidFill>
                    </a:rPr>
                    <a:t>H</a:t>
                  </a:r>
                  <a:r>
                    <a:rPr lang="en-US" sz="1000" baseline="-25000" dirty="0">
                      <a:solidFill>
                        <a:schemeClr val="bg2"/>
                      </a:solidFill>
                    </a:rPr>
                    <a:t>2</a:t>
                  </a:r>
                  <a:r>
                    <a:rPr lang="en-US" sz="1000" dirty="0">
                      <a:solidFill>
                        <a:schemeClr val="bg2"/>
                      </a:solidFill>
                    </a:rPr>
                    <a:t> Fueling Stations</a:t>
                  </a:r>
                </a:p>
                <a:p>
                  <a:pPr algn="l">
                    <a:spcBef>
                      <a:spcPts val="0"/>
                    </a:spcBef>
                    <a:spcAft>
                      <a:spcPts val="1200"/>
                    </a:spcAft>
                  </a:pPr>
                  <a:r>
                    <a:rPr lang="en-US" sz="1000" dirty="0">
                      <a:solidFill>
                        <a:schemeClr val="bg2"/>
                      </a:solidFill>
                    </a:rPr>
                    <a:t>Regional SMR</a:t>
                  </a:r>
                </a:p>
                <a:p>
                  <a:pPr algn="l">
                    <a:spcBef>
                      <a:spcPts val="0"/>
                    </a:spcBef>
                    <a:spcAft>
                      <a:spcPts val="1200"/>
                    </a:spcAft>
                  </a:pPr>
                  <a:r>
                    <a:rPr lang="en-US" sz="1000" dirty="0">
                      <a:solidFill>
                        <a:schemeClr val="bg2"/>
                      </a:solidFill>
                    </a:rPr>
                    <a:t>Regional Petroleum Coke </a:t>
                  </a:r>
                </a:p>
                <a:p>
                  <a:pPr algn="l">
                    <a:spcBef>
                      <a:spcPts val="0"/>
                    </a:spcBef>
                    <a:spcAft>
                      <a:spcPts val="1200"/>
                    </a:spcAft>
                  </a:pPr>
                  <a:r>
                    <a:rPr lang="en-US" sz="1000" dirty="0">
                      <a:solidFill>
                        <a:schemeClr val="bg2"/>
                      </a:solidFill>
                    </a:rPr>
                    <a:t>Central Coal/Biomass</a:t>
                  </a:r>
                </a:p>
                <a:p>
                  <a:pPr algn="l">
                    <a:spcBef>
                      <a:spcPts val="0"/>
                    </a:spcBef>
                    <a:spcAft>
                      <a:spcPts val="1200"/>
                    </a:spcAft>
                  </a:pPr>
                  <a:r>
                    <a:rPr lang="en-US" sz="1000" dirty="0">
                      <a:solidFill>
                        <a:schemeClr val="bg2"/>
                      </a:solidFill>
                    </a:rPr>
                    <a:t>Central Renewable /Nuclear</a:t>
                  </a:r>
                </a:p>
                <a:p>
                  <a:pPr algn="l">
                    <a:spcBef>
                      <a:spcPts val="0"/>
                    </a:spcBef>
                    <a:spcAft>
                      <a:spcPts val="1200"/>
                    </a:spcAft>
                  </a:pPr>
                  <a:r>
                    <a:rPr lang="en-US" sz="1000" dirty="0">
                      <a:solidFill>
                        <a:schemeClr val="bg2"/>
                      </a:solidFill>
                    </a:rPr>
                    <a:t>Local High-Temp Fuel Cells</a:t>
                  </a:r>
                </a:p>
                <a:p>
                  <a:pPr algn="l">
                    <a:spcBef>
                      <a:spcPts val="0"/>
                    </a:spcBef>
                    <a:spcAft>
                      <a:spcPts val="1800"/>
                    </a:spcAft>
                  </a:pPr>
                  <a:r>
                    <a:rPr lang="en-US" sz="1000" dirty="0">
                      <a:solidFill>
                        <a:schemeClr val="bg2"/>
                      </a:solidFill>
                    </a:rPr>
                    <a:t>Distributed SMR</a:t>
                  </a:r>
                </a:p>
                <a:p>
                  <a:pPr algn="l">
                    <a:spcBef>
                      <a:spcPts val="0"/>
                    </a:spcBef>
                    <a:spcAft>
                      <a:spcPts val="1100"/>
                    </a:spcAft>
                  </a:pPr>
                  <a:r>
                    <a:rPr lang="en-US" sz="1000" dirty="0">
                      <a:solidFill>
                        <a:schemeClr val="bg2"/>
                      </a:solidFill>
                    </a:rPr>
                    <a:t>Interstates &amp; Freeways</a:t>
                  </a:r>
                </a:p>
                <a:p>
                  <a:pPr algn="l">
                    <a:spcBef>
                      <a:spcPts val="0"/>
                    </a:spcBef>
                    <a:spcAft>
                      <a:spcPts val="1100"/>
                    </a:spcAft>
                  </a:pPr>
                  <a:r>
                    <a:rPr lang="en-US" sz="1000" dirty="0">
                      <a:solidFill>
                        <a:schemeClr val="bg2"/>
                      </a:solidFill>
                    </a:rPr>
                    <a:t>H</a:t>
                  </a:r>
                  <a:r>
                    <a:rPr lang="en-US" sz="1000" baseline="-25000" dirty="0">
                      <a:solidFill>
                        <a:schemeClr val="bg2"/>
                      </a:solidFill>
                    </a:rPr>
                    <a:t>2</a:t>
                  </a:r>
                  <a:r>
                    <a:rPr lang="en-US" sz="1000" dirty="0">
                      <a:solidFill>
                        <a:schemeClr val="bg2"/>
                      </a:solidFill>
                    </a:rPr>
                    <a:t> Pipelines</a:t>
                  </a:r>
                </a:p>
                <a:p>
                  <a:pPr algn="l">
                    <a:spcBef>
                      <a:spcPts val="0"/>
                    </a:spcBef>
                    <a:spcAft>
                      <a:spcPts val="0"/>
                    </a:spcAft>
                  </a:pPr>
                  <a:r>
                    <a:rPr lang="en-US" sz="1000" dirty="0">
                      <a:solidFill>
                        <a:schemeClr val="bg2"/>
                      </a:solidFill>
                    </a:rPr>
                    <a:t>H</a:t>
                  </a:r>
                  <a:r>
                    <a:rPr lang="en-US" sz="1000" baseline="-25000" dirty="0">
                      <a:solidFill>
                        <a:schemeClr val="bg2"/>
                      </a:solidFill>
                    </a:rPr>
                    <a:t>2</a:t>
                  </a:r>
                  <a:r>
                    <a:rPr lang="en-US" sz="1000" dirty="0">
                      <a:solidFill>
                        <a:schemeClr val="bg2"/>
                      </a:solidFill>
                    </a:rPr>
                    <a:t> Truck Deliver Routes</a:t>
                  </a:r>
                </a:p>
              </p:txBody>
            </p:sp>
            <p:cxnSp>
              <p:nvCxnSpPr>
                <p:cNvPr id="18" name="Straight Connector 17"/>
                <p:cNvCxnSpPr/>
                <p:nvPr/>
              </p:nvCxnSpPr>
              <p:spPr bwMode="auto">
                <a:xfrm>
                  <a:off x="6791435" y="5831368"/>
                  <a:ext cx="295165" cy="16163"/>
                </a:xfrm>
                <a:prstGeom prst="line">
                  <a:avLst/>
                </a:prstGeom>
                <a:ln w="19050">
                  <a:solidFill>
                    <a:srgbClr val="339933"/>
                  </a:solidFill>
                </a:ln>
                <a:scene3d>
                  <a:camera prst="orthographicFront">
                    <a:rot lat="0" lon="0" rev="24000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6888481" y="2876829"/>
                <a:ext cx="45719" cy="47966"/>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88481" y="4506412"/>
                <a:ext cx="45719" cy="45719"/>
              </a:xfrm>
              <a:prstGeom prst="ellipse">
                <a:avLst/>
              </a:prstGeom>
              <a:solidFill>
                <a:srgbClr val="FFFF00"/>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858000" y="3256731"/>
                <a:ext cx="152400" cy="152400"/>
              </a:xfrm>
              <a:prstGeom prst="ellipse">
                <a:avLst/>
              </a:prstGeom>
              <a:solidFill>
                <a:srgbClr val="3333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58000" y="3561531"/>
                <a:ext cx="152400" cy="152400"/>
              </a:xfrm>
              <a:prstGeom prst="ellipse">
                <a:avLst/>
              </a:prstGeom>
              <a:solidFill>
                <a:srgbClr val="DEA9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58000" y="3866331"/>
                <a:ext cx="152400" cy="152400"/>
              </a:xfrm>
              <a:prstGeom prst="ellipse">
                <a:avLst/>
              </a:prstGeom>
              <a:solidFill>
                <a:schemeClr val="accent3">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0" y="4171131"/>
                <a:ext cx="152400" cy="152400"/>
              </a:xfrm>
              <a:prstGeom prst="ellipse">
                <a:avLst/>
              </a:pr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p:cNvSpPr/>
            <p:nvPr/>
          </p:nvSpPr>
          <p:spPr>
            <a:xfrm>
              <a:off x="3002281" y="6283346"/>
              <a:ext cx="45719" cy="45719"/>
            </a:xfrm>
            <a:prstGeom prst="ellipse">
              <a:avLst/>
            </a:prstGeom>
            <a:solidFill>
              <a:srgbClr val="3333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7"/>
          <p:cNvGrpSpPr>
            <a:grpSpLocks/>
          </p:cNvGrpSpPr>
          <p:nvPr/>
        </p:nvGrpSpPr>
        <p:grpSpPr bwMode="auto">
          <a:xfrm>
            <a:off x="304800" y="1905000"/>
            <a:ext cx="6071129" cy="3172532"/>
            <a:chOff x="263316" y="1905000"/>
            <a:chExt cx="6071916" cy="3173306"/>
          </a:xfrm>
        </p:grpSpPr>
        <p:sp>
          <p:nvSpPr>
            <p:cNvPr id="25" name="TextBox 18"/>
            <p:cNvSpPr txBox="1">
              <a:spLocks noChangeArrowheads="1"/>
            </p:cNvSpPr>
            <p:nvPr/>
          </p:nvSpPr>
          <p:spPr bwMode="auto">
            <a:xfrm>
              <a:off x="263316" y="4801307"/>
              <a:ext cx="1019382" cy="276999"/>
            </a:xfrm>
            <a:prstGeom prst="rect">
              <a:avLst/>
            </a:prstGeom>
            <a:noFill/>
            <a:ln w="9525">
              <a:noFill/>
              <a:miter lim="800000"/>
              <a:headEnd/>
              <a:tailEnd/>
            </a:ln>
          </p:spPr>
          <p:txBody>
            <a:bodyPr wrap="none">
              <a:spAutoFit/>
            </a:bodyPr>
            <a:lstStyle/>
            <a:p>
              <a:r>
                <a:rPr lang="en-US" sz="1200" dirty="0">
                  <a:solidFill>
                    <a:schemeClr val="bg2"/>
                  </a:solidFill>
                </a:rPr>
                <a:t>Los Angeles</a:t>
              </a:r>
            </a:p>
          </p:txBody>
        </p:sp>
        <p:sp>
          <p:nvSpPr>
            <p:cNvPr id="26" name="TextBox 19"/>
            <p:cNvSpPr txBox="1">
              <a:spLocks noChangeArrowheads="1"/>
            </p:cNvSpPr>
            <p:nvPr/>
          </p:nvSpPr>
          <p:spPr bwMode="auto">
            <a:xfrm>
              <a:off x="4317793" y="1905000"/>
              <a:ext cx="612747" cy="461778"/>
            </a:xfrm>
            <a:prstGeom prst="rect">
              <a:avLst/>
            </a:prstGeom>
            <a:noFill/>
            <a:ln w="9525">
              <a:noFill/>
              <a:miter lim="800000"/>
              <a:headEnd/>
              <a:tailEnd/>
            </a:ln>
          </p:spPr>
          <p:txBody>
            <a:bodyPr wrap="none">
              <a:spAutoFit/>
            </a:bodyPr>
            <a:lstStyle/>
            <a:p>
              <a:r>
                <a:rPr lang="en-US" b="1" dirty="0">
                  <a:solidFill>
                    <a:schemeClr val="bg2"/>
                  </a:solidFill>
                </a:rPr>
                <a:t>NV</a:t>
              </a:r>
            </a:p>
          </p:txBody>
        </p:sp>
        <p:sp>
          <p:nvSpPr>
            <p:cNvPr id="27" name="TextBox 20"/>
            <p:cNvSpPr txBox="1">
              <a:spLocks noChangeArrowheads="1"/>
            </p:cNvSpPr>
            <p:nvPr/>
          </p:nvSpPr>
          <p:spPr bwMode="auto">
            <a:xfrm>
              <a:off x="5740119" y="2590967"/>
              <a:ext cx="595113" cy="461778"/>
            </a:xfrm>
            <a:prstGeom prst="rect">
              <a:avLst/>
            </a:prstGeom>
            <a:noFill/>
            <a:ln w="9525">
              <a:noFill/>
              <a:miter lim="800000"/>
              <a:headEnd/>
              <a:tailEnd/>
            </a:ln>
          </p:spPr>
          <p:txBody>
            <a:bodyPr wrap="none">
              <a:spAutoFit/>
            </a:bodyPr>
            <a:lstStyle/>
            <a:p>
              <a:r>
                <a:rPr lang="en-US" b="1" dirty="0">
                  <a:solidFill>
                    <a:schemeClr val="bg2"/>
                  </a:solidFill>
                </a:rPr>
                <a:t>AZ</a:t>
              </a:r>
            </a:p>
          </p:txBody>
        </p:sp>
        <p:sp>
          <p:nvSpPr>
            <p:cNvPr id="28" name="TextBox 21"/>
            <p:cNvSpPr txBox="1">
              <a:spLocks noChangeArrowheads="1"/>
            </p:cNvSpPr>
            <p:nvPr/>
          </p:nvSpPr>
          <p:spPr bwMode="auto">
            <a:xfrm>
              <a:off x="1086719" y="2514749"/>
              <a:ext cx="630384" cy="461778"/>
            </a:xfrm>
            <a:prstGeom prst="rect">
              <a:avLst/>
            </a:prstGeom>
            <a:noFill/>
            <a:ln w="9525">
              <a:noFill/>
              <a:miter lim="800000"/>
              <a:headEnd/>
              <a:tailEnd/>
            </a:ln>
          </p:spPr>
          <p:txBody>
            <a:bodyPr wrap="none">
              <a:spAutoFit/>
            </a:bodyPr>
            <a:lstStyle/>
            <a:p>
              <a:r>
                <a:rPr lang="en-US" b="1" dirty="0">
                  <a:solidFill>
                    <a:schemeClr val="bg2"/>
                  </a:solidFill>
                </a:rPr>
                <a:t>CA</a:t>
              </a:r>
            </a:p>
          </p:txBody>
        </p:sp>
      </p:grpSp>
      <p:sp>
        <p:nvSpPr>
          <p:cNvPr id="29" name="Rectangle 28"/>
          <p:cNvSpPr/>
          <p:nvPr/>
        </p:nvSpPr>
        <p:spPr>
          <a:xfrm>
            <a:off x="1066800" y="4724400"/>
            <a:ext cx="533400" cy="479424"/>
          </a:xfrm>
          <a:prstGeom prst="rect">
            <a:avLst/>
          </a:prstGeom>
          <a:noFill/>
          <a:ln w="38100">
            <a:solidFill>
              <a:srgbClr val="BC8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ヒラギノ角ゴ Pro W3" pitchFamily="-108" charset="-128"/>
            </a:endParaRPr>
          </a:p>
        </p:txBody>
      </p:sp>
      <p:cxnSp>
        <p:nvCxnSpPr>
          <p:cNvPr id="30" name="Straight Connector 29"/>
          <p:cNvCxnSpPr>
            <a:stCxn id="29" idx="3"/>
          </p:cNvCxnSpPr>
          <p:nvPr/>
        </p:nvCxnSpPr>
        <p:spPr>
          <a:xfrm flipV="1">
            <a:off x="1600200" y="4800600"/>
            <a:ext cx="228600" cy="163512"/>
          </a:xfrm>
          <a:prstGeom prst="line">
            <a:avLst/>
          </a:prstGeom>
          <a:ln w="38100">
            <a:solidFill>
              <a:srgbClr val="A58D27"/>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1813076" y="2867819"/>
            <a:ext cx="533400" cy="1588"/>
          </a:xfrm>
          <a:prstGeom prst="straightConnector1">
            <a:avLst/>
          </a:prstGeom>
          <a:ln w="19050">
            <a:solidFill>
              <a:srgbClr val="254B71">
                <a:alpha val="88000"/>
              </a:srgbClr>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53"/>
          <p:cNvGrpSpPr/>
          <p:nvPr/>
        </p:nvGrpSpPr>
        <p:grpSpPr>
          <a:xfrm>
            <a:off x="3429000" y="3200400"/>
            <a:ext cx="2819400" cy="609597"/>
            <a:chOff x="3581400" y="3200400"/>
            <a:chExt cx="2819400" cy="609597"/>
          </a:xfrm>
        </p:grpSpPr>
        <p:sp>
          <p:nvSpPr>
            <p:cNvPr id="55" name="TextBox 54"/>
            <p:cNvSpPr txBox="1"/>
            <p:nvPr/>
          </p:nvSpPr>
          <p:spPr>
            <a:xfrm>
              <a:off x="4267200" y="3200400"/>
              <a:ext cx="2133600" cy="338554"/>
            </a:xfrm>
            <a:prstGeom prst="rect">
              <a:avLst/>
            </a:prstGeom>
            <a:solidFill>
              <a:schemeClr val="bg1"/>
            </a:solidFill>
            <a:ln w="28575">
              <a:solidFill>
                <a:schemeClr val="bg1"/>
              </a:solidFill>
            </a:ln>
          </p:spPr>
          <p:txBody>
            <a:bodyPr wrap="square" rtlCol="0">
              <a:spAutoFit/>
            </a:bodyPr>
            <a:lstStyle/>
            <a:p>
              <a:pPr algn="ctr"/>
              <a:r>
                <a:rPr lang="en-US" sz="1600" dirty="0">
                  <a:latin typeface="Calibri" pitchFamily="34" charset="0"/>
                </a:rPr>
                <a:t>Distributed Generation</a:t>
              </a:r>
            </a:p>
          </p:txBody>
        </p:sp>
        <p:cxnSp>
          <p:nvCxnSpPr>
            <p:cNvPr id="56" name="Straight Connector 55"/>
            <p:cNvCxnSpPr>
              <a:stCxn id="55" idx="1"/>
            </p:cNvCxnSpPr>
            <p:nvPr/>
          </p:nvCxnSpPr>
          <p:spPr>
            <a:xfrm rot="10800000" flipV="1">
              <a:off x="3581400" y="3369676"/>
              <a:ext cx="685800" cy="4403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0" name="TextBox 15"/>
          <p:cNvSpPr txBox="1">
            <a:spLocks noChangeArrowheads="1"/>
          </p:cNvSpPr>
          <p:nvPr/>
        </p:nvSpPr>
        <p:spPr bwMode="auto">
          <a:xfrm>
            <a:off x="6740525" y="1381125"/>
            <a:ext cx="1717675" cy="523875"/>
          </a:xfrm>
          <a:prstGeom prst="rect">
            <a:avLst/>
          </a:prstGeom>
          <a:noFill/>
          <a:ln w="9525">
            <a:solidFill>
              <a:schemeClr val="tx1"/>
            </a:solidFill>
            <a:miter lim="800000"/>
            <a:headEnd/>
            <a:tailEnd/>
          </a:ln>
        </p:spPr>
        <p:txBody>
          <a:bodyPr wrap="none">
            <a:spAutoFit/>
          </a:bodyPr>
          <a:lstStyle/>
          <a:p>
            <a:r>
              <a:rPr lang="en-US" sz="1400" dirty="0"/>
              <a:t>Southern California</a:t>
            </a:r>
          </a:p>
          <a:p>
            <a:r>
              <a:rPr lang="en-US" sz="1400" dirty="0"/>
              <a:t>Year: 2050</a:t>
            </a:r>
          </a:p>
        </p:txBody>
      </p:sp>
      <p:grpSp>
        <p:nvGrpSpPr>
          <p:cNvPr id="19" name="Group 41"/>
          <p:cNvGrpSpPr/>
          <p:nvPr/>
        </p:nvGrpSpPr>
        <p:grpSpPr>
          <a:xfrm>
            <a:off x="4267200" y="2209800"/>
            <a:ext cx="2057400" cy="1447800"/>
            <a:chOff x="3733800" y="3886200"/>
            <a:chExt cx="2057400" cy="1447800"/>
          </a:xfrm>
        </p:grpSpPr>
        <p:sp>
          <p:nvSpPr>
            <p:cNvPr id="43" name="Rectangle 42"/>
            <p:cNvSpPr/>
            <p:nvPr/>
          </p:nvSpPr>
          <p:spPr>
            <a:xfrm>
              <a:off x="3733800" y="3886200"/>
              <a:ext cx="2057400" cy="14478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8"/>
            <p:cNvGrpSpPr/>
            <p:nvPr/>
          </p:nvGrpSpPr>
          <p:grpSpPr>
            <a:xfrm>
              <a:off x="3886200" y="3962400"/>
              <a:ext cx="1828800" cy="1233671"/>
              <a:chOff x="4114800" y="3475672"/>
              <a:chExt cx="1828800" cy="1233671"/>
            </a:xfrm>
          </p:grpSpPr>
          <p:sp>
            <p:nvSpPr>
              <p:cNvPr id="45" name="TextBox 22"/>
              <p:cNvSpPr txBox="1">
                <a:spLocks noChangeArrowheads="1"/>
              </p:cNvSpPr>
              <p:nvPr/>
            </p:nvSpPr>
            <p:spPr bwMode="auto">
              <a:xfrm>
                <a:off x="4419600" y="3475672"/>
                <a:ext cx="1524000" cy="1233671"/>
              </a:xfrm>
              <a:prstGeom prst="rect">
                <a:avLst/>
              </a:prstGeom>
              <a:solidFill>
                <a:schemeClr val="bg1"/>
              </a:solidFill>
              <a:ln w="9525">
                <a:noFill/>
                <a:miter lim="800000"/>
                <a:headEnd/>
                <a:tailEnd/>
              </a:ln>
            </p:spPr>
            <p:txBody>
              <a:bodyPr wrap="square">
                <a:spAutoFit/>
              </a:bodyPr>
              <a:lstStyle/>
              <a:p>
                <a:pPr>
                  <a:spcBef>
                    <a:spcPts val="0"/>
                  </a:spcBef>
                  <a:spcAft>
                    <a:spcPts val="1000"/>
                  </a:spcAft>
                </a:pPr>
                <a:r>
                  <a:rPr lang="en-US" sz="1600" b="1" dirty="0">
                    <a:latin typeface="Calibri" pitchFamily="34" charset="0"/>
                  </a:rPr>
                  <a:t>Land Use</a:t>
                </a:r>
              </a:p>
              <a:p>
                <a:pPr>
                  <a:spcBef>
                    <a:spcPts val="0"/>
                  </a:spcBef>
                  <a:spcAft>
                    <a:spcPts val="1120"/>
                  </a:spcAft>
                </a:pPr>
                <a:r>
                  <a:rPr lang="en-US" sz="1050" dirty="0">
                    <a:latin typeface="Calibri" pitchFamily="34" charset="0"/>
                  </a:rPr>
                  <a:t>Industrial</a:t>
                </a:r>
              </a:p>
              <a:p>
                <a:pPr>
                  <a:spcBef>
                    <a:spcPts val="0"/>
                  </a:spcBef>
                  <a:spcAft>
                    <a:spcPts val="1120"/>
                  </a:spcAft>
                </a:pPr>
                <a:r>
                  <a:rPr lang="en-US" sz="1050" dirty="0">
                    <a:latin typeface="Calibri" pitchFamily="34" charset="0"/>
                  </a:rPr>
                  <a:t>Vacant</a:t>
                </a:r>
              </a:p>
              <a:p>
                <a:pPr>
                  <a:spcBef>
                    <a:spcPts val="0"/>
                  </a:spcBef>
                  <a:spcAft>
                    <a:spcPts val="1120"/>
                  </a:spcAft>
                </a:pPr>
                <a:r>
                  <a:rPr lang="en-US" sz="1050" dirty="0">
                    <a:latin typeface="Calibri" pitchFamily="34" charset="0"/>
                  </a:rPr>
                  <a:t>Oil &amp; Gas Infrastructure</a:t>
                </a:r>
              </a:p>
            </p:txBody>
          </p:sp>
          <p:sp>
            <p:nvSpPr>
              <p:cNvPr id="46" name="Rectangle 45"/>
              <p:cNvSpPr/>
              <p:nvPr/>
            </p:nvSpPr>
            <p:spPr>
              <a:xfrm>
                <a:off x="4114800" y="3886200"/>
                <a:ext cx="304800" cy="152400"/>
              </a:xfrm>
              <a:prstGeom prst="rect">
                <a:avLst/>
              </a:prstGeom>
              <a:solidFill>
                <a:srgbClr val="A58D27"/>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ndParaRPr>
              </a:p>
            </p:txBody>
          </p:sp>
          <p:sp>
            <p:nvSpPr>
              <p:cNvPr id="47" name="Rectangle 46"/>
              <p:cNvSpPr/>
              <p:nvPr/>
            </p:nvSpPr>
            <p:spPr>
              <a:xfrm>
                <a:off x="4114800" y="4191000"/>
                <a:ext cx="304800" cy="152400"/>
              </a:xfrm>
              <a:prstGeom prst="rect">
                <a:avLst/>
              </a:prstGeom>
              <a:solidFill>
                <a:srgbClr val="CCCCFF"/>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ndParaRPr>
              </a:p>
            </p:txBody>
          </p:sp>
          <p:sp>
            <p:nvSpPr>
              <p:cNvPr id="48" name="Rectangle 47"/>
              <p:cNvSpPr/>
              <p:nvPr/>
            </p:nvSpPr>
            <p:spPr>
              <a:xfrm>
                <a:off x="4114800" y="4495800"/>
                <a:ext cx="304800" cy="152400"/>
              </a:xfrm>
              <a:prstGeom prst="rect">
                <a:avLst/>
              </a:prstGeom>
              <a:solidFill>
                <a:srgbClr val="FFA143"/>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ndParaRPr>
              </a:p>
            </p:txBody>
          </p:sp>
        </p:grpSp>
      </p:grpSp>
      <p:cxnSp>
        <p:nvCxnSpPr>
          <p:cNvPr id="57" name="Straight Connector 56"/>
          <p:cNvCxnSpPr/>
          <p:nvPr/>
        </p:nvCxnSpPr>
        <p:spPr bwMode="auto">
          <a:xfrm rot="16200000" flipV="1">
            <a:off x="4381500" y="3619500"/>
            <a:ext cx="457200" cy="2286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par>
                                <p:cTn id="12" presetID="10" presetClass="exit" presetSubtype="0" fill="hold" nodeType="withEffect">
                                  <p:stCondLst>
                                    <p:cond delay="0"/>
                                  </p:stCondLst>
                                  <p:childTnLst>
                                    <p:animEffect transition="out" filter="fade">
                                      <p:cBhvr>
                                        <p:cTn id="13" dur="1000"/>
                                        <p:tgtEl>
                                          <p:spTgt spid="39"/>
                                        </p:tgtEl>
                                      </p:cBhvr>
                                    </p:animEffect>
                                    <p:set>
                                      <p:cBhvr>
                                        <p:cTn id="14" dur="1" fill="hold">
                                          <p:stCondLst>
                                            <p:cond delay="999"/>
                                          </p:stCondLst>
                                        </p:cTn>
                                        <p:tgtEl>
                                          <p:spTgt spid="39"/>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20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1000"/>
                                        <p:tgtEl>
                                          <p:spTgt spid="30"/>
                                        </p:tgtEl>
                                      </p:cBhvr>
                                    </p:animEffect>
                                  </p:childTnLst>
                                </p:cTn>
                              </p:par>
                              <p:par>
                                <p:cTn id="36" presetID="9" presetClass="emph" presetSubtype="0" nodeType="withEffect">
                                  <p:stCondLst>
                                    <p:cond delay="0"/>
                                  </p:stCondLst>
                                  <p:childTnLst>
                                    <p:set>
                                      <p:cBhvr rctx="PPT">
                                        <p:cTn id="37" dur="indefinite"/>
                                        <p:tgtEl>
                                          <p:spTgt spid="2051"/>
                                        </p:tgtEl>
                                        <p:attrNameLst>
                                          <p:attrName>style.opacity</p:attrName>
                                        </p:attrNameLst>
                                      </p:cBhvr>
                                      <p:to>
                                        <p:strVal val="0.15"/>
                                      </p:to>
                                    </p:set>
                                    <p:animEffect filter="image" prLst="opacity: 0.15">
                                      <p:cBhvr rctx="IE">
                                        <p:cTn id="38" dur="indefinite"/>
                                        <p:tgtEl>
                                          <p:spTgt spid="2051"/>
                                        </p:tgtEl>
                                      </p:cBhvr>
                                    </p:animEffect>
                                  </p:childTnLst>
                                </p:cTn>
                              </p:par>
                              <p:par>
                                <p:cTn id="39" presetID="9" presetClass="emph" presetSubtype="0" nodeType="withEffect">
                                  <p:stCondLst>
                                    <p:cond delay="0"/>
                                  </p:stCondLst>
                                  <p:childTnLst>
                                    <p:set>
                                      <p:cBhvr rctx="PPT">
                                        <p:cTn id="40" dur="indefinite"/>
                                        <p:tgtEl>
                                          <p:spTgt spid="6"/>
                                        </p:tgtEl>
                                        <p:attrNameLst>
                                          <p:attrName>style.opacity</p:attrName>
                                        </p:attrNameLst>
                                      </p:cBhvr>
                                      <p:to>
                                        <p:strVal val="0.15"/>
                                      </p:to>
                                    </p:set>
                                    <p:animEffect filter="image" prLst="opacity: 0.15">
                                      <p:cBhvr rctx="IE">
                                        <p:cTn id="41" dur="indefinite"/>
                                        <p:tgtEl>
                                          <p:spTgt spid="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053"/>
                                        </p:tgtEl>
                                        <p:attrNameLst>
                                          <p:attrName>style.visibility</p:attrName>
                                        </p:attrNameLst>
                                      </p:cBhvr>
                                      <p:to>
                                        <p:strVal val="visible"/>
                                      </p:to>
                                    </p:set>
                                    <p:animEffect transition="in" filter="fade">
                                      <p:cBhvr>
                                        <p:cTn id="45" dur="1000"/>
                                        <p:tgtEl>
                                          <p:spTgt spid="205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098"/>
                                        </p:tgtEl>
                                        <p:attrNameLst>
                                          <p:attrName>style.visibility</p:attrName>
                                        </p:attrNameLst>
                                      </p:cBhvr>
                                      <p:to>
                                        <p:strVal val="visible"/>
                                      </p:to>
                                    </p:set>
                                    <p:animEffect transition="in" filter="fade">
                                      <p:cBhvr>
                                        <p:cTn id="54" dur="2000"/>
                                        <p:tgtEl>
                                          <p:spTgt spid="409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4098"/>
                                        </p:tgtEl>
                                      </p:cBhvr>
                                    </p:animEffect>
                                    <p:set>
                                      <p:cBhvr>
                                        <p:cTn id="59" dur="1" fill="hold">
                                          <p:stCondLst>
                                            <p:cond delay="999"/>
                                          </p:stCondLst>
                                        </p:cTn>
                                        <p:tgtEl>
                                          <p:spTgt spid="409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9"/>
                                        </p:tgtEl>
                                      </p:cBhvr>
                                    </p:animEffect>
                                    <p:set>
                                      <p:cBhvr>
                                        <p:cTn id="62" dur="1" fill="hold">
                                          <p:stCondLst>
                                            <p:cond delay="999"/>
                                          </p:stCondLst>
                                        </p:cTn>
                                        <p:tgtEl>
                                          <p:spTgt spid="19"/>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4100"/>
                                        </p:tgtEl>
                                        <p:attrNameLst>
                                          <p:attrName>style.visibility</p:attrName>
                                        </p:attrNameLst>
                                      </p:cBhvr>
                                      <p:to>
                                        <p:strVal val="visible"/>
                                      </p:to>
                                    </p:set>
                                    <p:animEffect transition="in" filter="fade">
                                      <p:cBhvr>
                                        <p:cTn id="65" dur="1000"/>
                                        <p:tgtEl>
                                          <p:spTgt spid="4100"/>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childTnLst>
                                </p:cTn>
                              </p:par>
                            </p:childTnLst>
                          </p:cTn>
                        </p:par>
                        <p:par>
                          <p:cTn id="79" fill="hold">
                            <p:stCondLst>
                              <p:cond delay="2000"/>
                            </p:stCondLst>
                            <p:childTnLst>
                              <p:par>
                                <p:cTn id="80" presetID="1" presetClass="entr" presetSubtype="0" fill="hold" nodeType="afterEffect">
                                  <p:stCondLst>
                                    <p:cond delay="0"/>
                                  </p:stCondLst>
                                  <p:childTnLst>
                                    <p:set>
                                      <p:cBhvr>
                                        <p:cTn id="81"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54" grpId="0" animBg="1"/>
      <p:bldP spid="29" grpId="0"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152400" y="2895600"/>
            <a:ext cx="4267200" cy="27432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ndParaRPr>
          </a:p>
        </p:txBody>
      </p:sp>
      <p:sp>
        <p:nvSpPr>
          <p:cNvPr id="24" name="Title 1"/>
          <p:cNvSpPr>
            <a:spLocks noGrp="1"/>
          </p:cNvSpPr>
          <p:nvPr>
            <p:ph type="title"/>
          </p:nvPr>
        </p:nvSpPr>
        <p:spPr>
          <a:xfrm>
            <a:off x="533400" y="471893"/>
            <a:ext cx="8229600" cy="914400"/>
          </a:xfrm>
        </p:spPr>
        <p:txBody>
          <a:bodyPr/>
          <a:lstStyle/>
          <a:p>
            <a:r>
              <a:rPr lang="en-US" dirty="0"/>
              <a:t>Results: Ozone</a:t>
            </a:r>
            <a:endParaRPr lang="en-US" baseline="-25000" dirty="0"/>
          </a:p>
        </p:txBody>
      </p:sp>
      <p:grpSp>
        <p:nvGrpSpPr>
          <p:cNvPr id="3" name="Group 20"/>
          <p:cNvGrpSpPr>
            <a:grpSpLocks noChangeAspect="1"/>
          </p:cNvGrpSpPr>
          <p:nvPr/>
        </p:nvGrpSpPr>
        <p:grpSpPr>
          <a:xfrm>
            <a:off x="381000" y="2895599"/>
            <a:ext cx="3848100" cy="2626320"/>
            <a:chOff x="381000" y="3429000"/>
            <a:chExt cx="3810000" cy="2600317"/>
          </a:xfrm>
        </p:grpSpPr>
        <p:pic>
          <p:nvPicPr>
            <p:cNvPr id="19" name="Picture 4"/>
            <p:cNvPicPr>
              <a:picLocks noChangeAspect="1" noChangeArrowheads="1"/>
            </p:cNvPicPr>
            <p:nvPr/>
          </p:nvPicPr>
          <p:blipFill>
            <a:blip r:embed="rId3" cstate="print"/>
            <a:srcRect/>
            <a:stretch>
              <a:fillRect/>
            </a:stretch>
          </p:blipFill>
          <p:spPr bwMode="auto">
            <a:xfrm>
              <a:off x="381000" y="3733800"/>
              <a:ext cx="3810000" cy="2295517"/>
            </a:xfrm>
            <a:prstGeom prst="rect">
              <a:avLst/>
            </a:prstGeom>
            <a:noFill/>
            <a:ln w="9525">
              <a:noFill/>
              <a:miter lim="800000"/>
              <a:headEnd/>
              <a:tailEnd/>
            </a:ln>
            <a:effectLst/>
          </p:spPr>
        </p:pic>
        <p:sp>
          <p:nvSpPr>
            <p:cNvPr id="20" name="TextBox 19"/>
            <p:cNvSpPr txBox="1"/>
            <p:nvPr/>
          </p:nvSpPr>
          <p:spPr>
            <a:xfrm>
              <a:off x="1693837" y="3429000"/>
              <a:ext cx="1158430" cy="369332"/>
            </a:xfrm>
            <a:prstGeom prst="rect">
              <a:avLst/>
            </a:prstGeom>
            <a:noFill/>
          </p:spPr>
          <p:txBody>
            <a:bodyPr wrap="square" rtlCol="0">
              <a:spAutoFit/>
            </a:bodyPr>
            <a:lstStyle/>
            <a:p>
              <a:pPr algn="ctr"/>
              <a:r>
                <a:rPr lang="en-US" b="1" i="0" dirty="0">
                  <a:latin typeface="Calibri" pitchFamily="34" charset="0"/>
                  <a:cs typeface="Arial" pitchFamily="34" charset="0"/>
                </a:rPr>
                <a:t>Baseline</a:t>
              </a:r>
            </a:p>
          </p:txBody>
        </p:sp>
      </p:grpSp>
      <p:sp>
        <p:nvSpPr>
          <p:cNvPr id="25" name="TextBox 9"/>
          <p:cNvSpPr txBox="1">
            <a:spLocks noChangeArrowheads="1"/>
          </p:cNvSpPr>
          <p:nvPr/>
        </p:nvSpPr>
        <p:spPr bwMode="auto">
          <a:xfrm>
            <a:off x="381000" y="2001560"/>
            <a:ext cx="3581400" cy="954107"/>
          </a:xfrm>
          <a:prstGeom prst="rect">
            <a:avLst/>
          </a:prstGeom>
          <a:noFill/>
          <a:ln w="9525">
            <a:noFill/>
            <a:miter lim="800000"/>
            <a:headEnd/>
            <a:tailEnd/>
          </a:ln>
        </p:spPr>
        <p:txBody>
          <a:bodyPr wrap="square">
            <a:spAutoFit/>
          </a:bodyPr>
          <a:lstStyle/>
          <a:p>
            <a:pPr algn="ctr"/>
            <a:r>
              <a:rPr lang="en-US" sz="2000" b="1" i="0" dirty="0">
                <a:latin typeface="Calibri" pitchFamily="34" charset="0"/>
              </a:rPr>
              <a:t>Ozone: 8-hour average</a:t>
            </a:r>
            <a:br>
              <a:rPr lang="en-US" sz="2000" b="1" i="0" dirty="0">
                <a:latin typeface="Calibri" pitchFamily="34" charset="0"/>
              </a:rPr>
            </a:br>
            <a:r>
              <a:rPr lang="en-US" sz="1600" b="1" i="0" dirty="0">
                <a:latin typeface="Calibri" pitchFamily="34" charset="0"/>
              </a:rPr>
              <a:t>[</a:t>
            </a:r>
            <a:r>
              <a:rPr lang="el-GR" sz="1600" b="1" i="0" dirty="0">
                <a:latin typeface="Calibri" pitchFamily="34" charset="0"/>
              </a:rPr>
              <a:t>Δ</a:t>
            </a:r>
            <a:r>
              <a:rPr lang="en-US" sz="1600" b="1" i="0" dirty="0">
                <a:latin typeface="Calibri" pitchFamily="34" charset="0"/>
              </a:rPr>
              <a:t> Scenario vs. Baseline]</a:t>
            </a:r>
          </a:p>
          <a:p>
            <a:endParaRPr lang="en-US" sz="2000" b="1" i="0" dirty="0">
              <a:latin typeface="Calibri" pitchFamily="34" charset="0"/>
            </a:endParaRPr>
          </a:p>
        </p:txBody>
      </p:sp>
      <p:pic>
        <p:nvPicPr>
          <p:cNvPr id="16" name="Picture 2"/>
          <p:cNvPicPr>
            <a:picLocks noChangeAspect="1" noChangeArrowheads="1"/>
          </p:cNvPicPr>
          <p:nvPr/>
        </p:nvPicPr>
        <p:blipFill>
          <a:blip r:embed="rId4"/>
          <a:srcRect/>
          <a:stretch>
            <a:fillRect/>
          </a:stretch>
        </p:blipFill>
        <p:spPr bwMode="auto">
          <a:xfrm>
            <a:off x="5010912" y="3886200"/>
            <a:ext cx="3807409" cy="2306726"/>
          </a:xfrm>
          <a:prstGeom prst="rect">
            <a:avLst/>
          </a:prstGeom>
          <a:noFill/>
          <a:ln w="9525">
            <a:noFill/>
            <a:miter lim="800000"/>
            <a:headEnd/>
            <a:tailEnd/>
          </a:ln>
        </p:spPr>
      </p:pic>
      <p:pic>
        <p:nvPicPr>
          <p:cNvPr id="21" name="Picture 7"/>
          <p:cNvPicPr>
            <a:picLocks noChangeAspect="1"/>
          </p:cNvPicPr>
          <p:nvPr/>
        </p:nvPicPr>
        <p:blipFill>
          <a:blip r:embed="rId5"/>
          <a:srcRect/>
          <a:stretch>
            <a:fillRect/>
          </a:stretch>
        </p:blipFill>
        <p:spPr bwMode="auto">
          <a:xfrm>
            <a:off x="5029520" y="978408"/>
            <a:ext cx="3846857" cy="2413460"/>
          </a:xfrm>
          <a:prstGeom prst="rect">
            <a:avLst/>
          </a:prstGeom>
          <a:noFill/>
          <a:ln w="9525">
            <a:noFill/>
            <a:miter lim="800000"/>
            <a:headEnd/>
            <a:tailEnd/>
          </a:ln>
        </p:spPr>
      </p:pic>
      <p:sp>
        <p:nvSpPr>
          <p:cNvPr id="22" name="TextBox 12"/>
          <p:cNvSpPr txBox="1">
            <a:spLocks noChangeArrowheads="1"/>
          </p:cNvSpPr>
          <p:nvPr/>
        </p:nvSpPr>
        <p:spPr bwMode="auto">
          <a:xfrm>
            <a:off x="5169817" y="3573377"/>
            <a:ext cx="3547125" cy="369332"/>
          </a:xfrm>
          <a:prstGeom prst="rect">
            <a:avLst/>
          </a:prstGeom>
          <a:noFill/>
          <a:ln w="9525">
            <a:noFill/>
            <a:miter lim="800000"/>
            <a:headEnd/>
            <a:tailEnd/>
          </a:ln>
        </p:spPr>
        <p:txBody>
          <a:bodyPr wrap="none">
            <a:spAutoFit/>
          </a:bodyPr>
          <a:lstStyle/>
          <a:p>
            <a:r>
              <a:rPr lang="en-US" b="1" dirty="0">
                <a:latin typeface="Calibri" pitchFamily="34" charset="0"/>
              </a:rPr>
              <a:t>FCV with More Fossil Fuel-based H</a:t>
            </a:r>
            <a:r>
              <a:rPr lang="en-US" b="1" baseline="-25000" dirty="0">
                <a:latin typeface="Calibri" pitchFamily="34" charset="0"/>
              </a:rPr>
              <a:t>2</a:t>
            </a:r>
          </a:p>
        </p:txBody>
      </p:sp>
      <p:sp>
        <p:nvSpPr>
          <p:cNvPr id="23" name="TextBox 13"/>
          <p:cNvSpPr txBox="1">
            <a:spLocks noChangeArrowheads="1"/>
          </p:cNvSpPr>
          <p:nvPr/>
        </p:nvSpPr>
        <p:spPr bwMode="auto">
          <a:xfrm>
            <a:off x="5109416" y="656818"/>
            <a:ext cx="3667927" cy="369332"/>
          </a:xfrm>
          <a:prstGeom prst="rect">
            <a:avLst/>
          </a:prstGeom>
          <a:noFill/>
          <a:ln w="9525">
            <a:noFill/>
            <a:miter lim="800000"/>
            <a:headEnd/>
            <a:tailEnd/>
          </a:ln>
        </p:spPr>
        <p:txBody>
          <a:bodyPr wrap="none">
            <a:spAutoFit/>
          </a:bodyPr>
          <a:lstStyle/>
          <a:p>
            <a:r>
              <a:rPr lang="en-US" b="1" dirty="0">
                <a:latin typeface="Calibri" pitchFamily="34" charset="0"/>
              </a:rPr>
              <a:t>FCV with More Renewable-based H</a:t>
            </a:r>
            <a:r>
              <a:rPr lang="en-US" b="1" baseline="-25000" dirty="0">
                <a:latin typeface="Calibri" pitchFamily="34" charset="0"/>
              </a:rPr>
              <a:t>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52400" y="2895600"/>
            <a:ext cx="4267200" cy="27432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Calibri" pitchFamily="34" charset="0"/>
            </a:endParaRPr>
          </a:p>
        </p:txBody>
      </p:sp>
      <p:sp>
        <p:nvSpPr>
          <p:cNvPr id="2" name="Title 1"/>
          <p:cNvSpPr>
            <a:spLocks noGrp="1"/>
          </p:cNvSpPr>
          <p:nvPr>
            <p:ph type="title"/>
          </p:nvPr>
        </p:nvSpPr>
        <p:spPr>
          <a:xfrm>
            <a:off x="533400" y="470974"/>
            <a:ext cx="8229600" cy="682625"/>
          </a:xfrm>
        </p:spPr>
        <p:txBody>
          <a:bodyPr/>
          <a:lstStyle/>
          <a:p>
            <a:r>
              <a:rPr lang="en-US" dirty="0"/>
              <a:t>Results: PM</a:t>
            </a:r>
            <a:r>
              <a:rPr lang="en-US" baseline="-25000" dirty="0"/>
              <a:t>2.5</a:t>
            </a:r>
          </a:p>
        </p:txBody>
      </p:sp>
      <p:sp>
        <p:nvSpPr>
          <p:cNvPr id="7" name="TextBox 9"/>
          <p:cNvSpPr txBox="1">
            <a:spLocks noChangeArrowheads="1"/>
          </p:cNvSpPr>
          <p:nvPr/>
        </p:nvSpPr>
        <p:spPr bwMode="auto">
          <a:xfrm>
            <a:off x="533400" y="1828800"/>
            <a:ext cx="3352800" cy="954107"/>
          </a:xfrm>
          <a:prstGeom prst="rect">
            <a:avLst/>
          </a:prstGeom>
          <a:noFill/>
          <a:ln w="9525">
            <a:noFill/>
            <a:miter lim="800000"/>
            <a:headEnd/>
            <a:tailEnd/>
          </a:ln>
        </p:spPr>
        <p:txBody>
          <a:bodyPr wrap="square">
            <a:spAutoFit/>
          </a:bodyPr>
          <a:lstStyle/>
          <a:p>
            <a:pPr algn="ctr"/>
            <a:r>
              <a:rPr lang="en-US" sz="2000" b="1" i="0" dirty="0">
                <a:latin typeface="Calibri" pitchFamily="34" charset="0"/>
              </a:rPr>
              <a:t>PM</a:t>
            </a:r>
            <a:r>
              <a:rPr lang="en-US" sz="2000" b="1" i="0" baseline="-25000" dirty="0">
                <a:latin typeface="Calibri" pitchFamily="34" charset="0"/>
              </a:rPr>
              <a:t>2.5</a:t>
            </a:r>
            <a:r>
              <a:rPr lang="en-US" sz="2000" b="1" i="0" dirty="0">
                <a:latin typeface="Calibri" pitchFamily="34" charset="0"/>
              </a:rPr>
              <a:t>: 24-hour average</a:t>
            </a:r>
            <a:br>
              <a:rPr lang="en-US" sz="2000" b="1" i="0" dirty="0">
                <a:latin typeface="Calibri" pitchFamily="34" charset="0"/>
              </a:rPr>
            </a:br>
            <a:r>
              <a:rPr lang="en-US" sz="1600" b="1" i="0" dirty="0">
                <a:latin typeface="Calibri" pitchFamily="34" charset="0"/>
              </a:rPr>
              <a:t>[</a:t>
            </a:r>
            <a:r>
              <a:rPr lang="el-GR" sz="1600" b="1" i="0" dirty="0">
                <a:latin typeface="Calibri" pitchFamily="34" charset="0"/>
              </a:rPr>
              <a:t>Δ</a:t>
            </a:r>
            <a:r>
              <a:rPr lang="en-US" sz="1600" b="1" i="0" dirty="0">
                <a:latin typeface="Calibri" pitchFamily="34" charset="0"/>
              </a:rPr>
              <a:t> Scenario vs. Baseline]</a:t>
            </a:r>
          </a:p>
          <a:p>
            <a:endParaRPr lang="en-US" sz="2000" b="1" dirty="0">
              <a:latin typeface="Calibri" pitchFamily="34" charset="0"/>
            </a:endParaRPr>
          </a:p>
        </p:txBody>
      </p:sp>
      <p:grpSp>
        <p:nvGrpSpPr>
          <p:cNvPr id="3" name="Group 22"/>
          <p:cNvGrpSpPr/>
          <p:nvPr/>
        </p:nvGrpSpPr>
        <p:grpSpPr>
          <a:xfrm>
            <a:off x="357187" y="2895600"/>
            <a:ext cx="3833813" cy="2635298"/>
            <a:chOff x="433387" y="3200400"/>
            <a:chExt cx="3833813" cy="2635298"/>
          </a:xfrm>
        </p:grpSpPr>
        <p:pic>
          <p:nvPicPr>
            <p:cNvPr id="20482" name="Picture 2"/>
            <p:cNvPicPr>
              <a:picLocks noChangeAspect="1" noChangeArrowheads="1"/>
            </p:cNvPicPr>
            <p:nvPr/>
          </p:nvPicPr>
          <p:blipFill>
            <a:blip r:embed="rId3" cstate="print"/>
            <a:srcRect/>
            <a:stretch>
              <a:fillRect/>
            </a:stretch>
          </p:blipFill>
          <p:spPr bwMode="auto">
            <a:xfrm>
              <a:off x="433387" y="3505200"/>
              <a:ext cx="3833813" cy="2330498"/>
            </a:xfrm>
            <a:prstGeom prst="rect">
              <a:avLst/>
            </a:prstGeom>
            <a:noFill/>
            <a:ln w="9525">
              <a:noFill/>
              <a:miter lim="800000"/>
              <a:headEnd/>
              <a:tailEnd/>
            </a:ln>
            <a:effectLst/>
          </p:spPr>
        </p:pic>
        <p:sp>
          <p:nvSpPr>
            <p:cNvPr id="22" name="TextBox 21"/>
            <p:cNvSpPr txBox="1"/>
            <p:nvPr/>
          </p:nvSpPr>
          <p:spPr>
            <a:xfrm>
              <a:off x="1693837" y="3200400"/>
              <a:ext cx="1158430" cy="369332"/>
            </a:xfrm>
            <a:prstGeom prst="rect">
              <a:avLst/>
            </a:prstGeom>
            <a:noFill/>
          </p:spPr>
          <p:txBody>
            <a:bodyPr wrap="square" rtlCol="0">
              <a:spAutoFit/>
            </a:bodyPr>
            <a:lstStyle/>
            <a:p>
              <a:pPr algn="ctr"/>
              <a:r>
                <a:rPr lang="en-US" b="1" i="0" dirty="0">
                  <a:latin typeface="Calibri" pitchFamily="34" charset="0"/>
                </a:rPr>
                <a:t>Baseline</a:t>
              </a:r>
            </a:p>
          </p:txBody>
        </p:sp>
      </p:grpSp>
      <p:pic>
        <p:nvPicPr>
          <p:cNvPr id="16" name="Picture 10"/>
          <p:cNvPicPr>
            <a:picLocks noChangeAspect="1" noChangeArrowheads="1"/>
          </p:cNvPicPr>
          <p:nvPr/>
        </p:nvPicPr>
        <p:blipFill>
          <a:blip r:embed="rId4"/>
          <a:srcRect/>
          <a:stretch>
            <a:fillRect/>
          </a:stretch>
        </p:blipFill>
        <p:spPr bwMode="auto">
          <a:xfrm>
            <a:off x="5014243" y="3890209"/>
            <a:ext cx="3800856" cy="2319833"/>
          </a:xfrm>
          <a:prstGeom prst="rect">
            <a:avLst/>
          </a:prstGeom>
          <a:noFill/>
          <a:ln w="9525">
            <a:noFill/>
            <a:miter lim="800000"/>
            <a:headEnd/>
            <a:tailEnd/>
          </a:ln>
        </p:spPr>
      </p:pic>
      <p:pic>
        <p:nvPicPr>
          <p:cNvPr id="18" name="Picture 11"/>
          <p:cNvPicPr>
            <a:picLocks noChangeAspect="1"/>
          </p:cNvPicPr>
          <p:nvPr/>
        </p:nvPicPr>
        <p:blipFill>
          <a:blip r:embed="rId5"/>
          <a:srcRect/>
          <a:stretch>
            <a:fillRect/>
          </a:stretch>
        </p:blipFill>
        <p:spPr bwMode="auto">
          <a:xfrm>
            <a:off x="4953001" y="999135"/>
            <a:ext cx="3846857" cy="2365969"/>
          </a:xfrm>
          <a:prstGeom prst="rect">
            <a:avLst/>
          </a:prstGeom>
          <a:noFill/>
          <a:ln w="9525">
            <a:noFill/>
            <a:miter lim="800000"/>
            <a:headEnd/>
            <a:tailEnd/>
          </a:ln>
        </p:spPr>
      </p:pic>
      <p:sp>
        <p:nvSpPr>
          <p:cNvPr id="20" name="TextBox 12"/>
          <p:cNvSpPr txBox="1">
            <a:spLocks noChangeArrowheads="1"/>
          </p:cNvSpPr>
          <p:nvPr/>
        </p:nvSpPr>
        <p:spPr bwMode="auto">
          <a:xfrm>
            <a:off x="5169817" y="3573377"/>
            <a:ext cx="3547125" cy="369332"/>
          </a:xfrm>
          <a:prstGeom prst="rect">
            <a:avLst/>
          </a:prstGeom>
          <a:noFill/>
          <a:ln w="9525">
            <a:noFill/>
            <a:miter lim="800000"/>
            <a:headEnd/>
            <a:tailEnd/>
          </a:ln>
        </p:spPr>
        <p:txBody>
          <a:bodyPr wrap="none">
            <a:spAutoFit/>
          </a:bodyPr>
          <a:lstStyle/>
          <a:p>
            <a:r>
              <a:rPr lang="en-US" b="1" dirty="0">
                <a:latin typeface="Calibri" pitchFamily="34" charset="0"/>
              </a:rPr>
              <a:t>FCV with More Fossil Fuel-based H</a:t>
            </a:r>
            <a:r>
              <a:rPr lang="en-US" b="1" baseline="-25000" dirty="0">
                <a:latin typeface="Calibri" pitchFamily="34" charset="0"/>
              </a:rPr>
              <a:t>2</a:t>
            </a:r>
          </a:p>
        </p:txBody>
      </p:sp>
      <p:sp>
        <p:nvSpPr>
          <p:cNvPr id="23" name="TextBox 13"/>
          <p:cNvSpPr txBox="1">
            <a:spLocks noChangeArrowheads="1"/>
          </p:cNvSpPr>
          <p:nvPr/>
        </p:nvSpPr>
        <p:spPr bwMode="auto">
          <a:xfrm>
            <a:off x="5109416" y="656818"/>
            <a:ext cx="3667927" cy="369332"/>
          </a:xfrm>
          <a:prstGeom prst="rect">
            <a:avLst/>
          </a:prstGeom>
          <a:noFill/>
          <a:ln w="9525">
            <a:noFill/>
            <a:miter lim="800000"/>
            <a:headEnd/>
            <a:tailEnd/>
          </a:ln>
        </p:spPr>
        <p:txBody>
          <a:bodyPr wrap="none">
            <a:spAutoFit/>
          </a:bodyPr>
          <a:lstStyle/>
          <a:p>
            <a:r>
              <a:rPr lang="en-US" b="1" dirty="0">
                <a:latin typeface="Calibri" pitchFamily="34" charset="0"/>
              </a:rPr>
              <a:t>FCV with More Renewable-based H</a:t>
            </a:r>
            <a:r>
              <a:rPr lang="en-US" b="1" baseline="-25000" dirty="0">
                <a:latin typeface="Calibri" pitchFamily="34" charset="0"/>
              </a:rPr>
              <a:t>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p:txBody>
          <a:bodyPr/>
          <a:lstStyle/>
          <a:p>
            <a:r>
              <a:rPr lang="en-US" dirty="0"/>
              <a:t>Use of Biomass for </a:t>
            </a:r>
            <a:r>
              <a:rPr lang="en-US" dirty="0" err="1"/>
              <a:t>Biopower</a:t>
            </a:r>
            <a:r>
              <a:rPr lang="en-US" dirty="0"/>
              <a:t> </a:t>
            </a:r>
            <a:r>
              <a:rPr lang="en-US" dirty="0" err="1"/>
              <a:t>vs</a:t>
            </a:r>
            <a:r>
              <a:rPr lang="en-US" dirty="0"/>
              <a:t> </a:t>
            </a:r>
            <a:r>
              <a:rPr lang="en-US" dirty="0" err="1"/>
              <a:t>Biofuel</a:t>
            </a:r>
            <a:endParaRPr lang="en-US" dirty="0"/>
          </a:p>
        </p:txBody>
      </p:sp>
      <p:sp>
        <p:nvSpPr>
          <p:cNvPr id="186371" name="AutoShape 3"/>
          <p:cNvSpPr>
            <a:spLocks noGrp="1" noChangeAspect="1" noChangeArrowheads="1"/>
          </p:cNvSpPr>
          <p:nvPr>
            <p:ph type="body" idx="1"/>
          </p:nvPr>
        </p:nvSpPr>
        <p:spPr>
          <a:xfrm>
            <a:off x="457200" y="1359570"/>
            <a:ext cx="8229600" cy="4530725"/>
          </a:xfrm>
        </p:spPr>
        <p:txBody>
          <a:bodyPr/>
          <a:lstStyle/>
          <a:p>
            <a:r>
              <a:rPr lang="en-US" b="1" dirty="0">
                <a:latin typeface="Calibri" pitchFamily="34" charset="0"/>
              </a:rPr>
              <a:t>What are the biomass resources?</a:t>
            </a:r>
          </a:p>
          <a:p>
            <a:pPr lvl="1"/>
            <a:r>
              <a:rPr lang="en-US" dirty="0">
                <a:latin typeface="Calibri" pitchFamily="34" charset="0"/>
              </a:rPr>
              <a:t>Types of biomass available</a:t>
            </a:r>
          </a:p>
          <a:p>
            <a:pPr lvl="1"/>
            <a:r>
              <a:rPr lang="en-US" dirty="0">
                <a:latin typeface="Calibri" pitchFamily="34" charset="0"/>
              </a:rPr>
              <a:t>Co-location of biomass installations</a:t>
            </a:r>
            <a:br>
              <a:rPr lang="en-US" dirty="0">
                <a:latin typeface="Calibri" pitchFamily="34" charset="0"/>
              </a:rPr>
            </a:br>
            <a:r>
              <a:rPr lang="en-US" dirty="0">
                <a:latin typeface="Calibri" pitchFamily="34" charset="0"/>
              </a:rPr>
              <a:t>with power and fuel infrastructure</a:t>
            </a:r>
          </a:p>
          <a:p>
            <a:pPr>
              <a:spcBef>
                <a:spcPts val="1800"/>
              </a:spcBef>
            </a:pPr>
            <a:r>
              <a:rPr lang="en-US" b="1" dirty="0">
                <a:latin typeface="Calibri" pitchFamily="34" charset="0"/>
              </a:rPr>
              <a:t>How are biomass resources used?</a:t>
            </a:r>
          </a:p>
          <a:p>
            <a:pPr lvl="1">
              <a:spcBef>
                <a:spcPts val="600"/>
              </a:spcBef>
            </a:pPr>
            <a:r>
              <a:rPr lang="en-US" dirty="0" err="1">
                <a:latin typeface="Calibri" pitchFamily="34" charset="0"/>
              </a:rPr>
              <a:t>Biopower</a:t>
            </a:r>
            <a:r>
              <a:rPr lang="en-US" dirty="0">
                <a:latin typeface="Calibri" pitchFamily="34" charset="0"/>
              </a:rPr>
              <a:t> production</a:t>
            </a:r>
          </a:p>
          <a:p>
            <a:pPr lvl="1">
              <a:spcBef>
                <a:spcPts val="600"/>
              </a:spcBef>
            </a:pPr>
            <a:r>
              <a:rPr lang="en-US" dirty="0" err="1">
                <a:latin typeface="Calibri" pitchFamily="34" charset="0"/>
              </a:rPr>
              <a:t>Biofuel</a:t>
            </a:r>
            <a:r>
              <a:rPr lang="en-US" dirty="0">
                <a:latin typeface="Calibri" pitchFamily="34" charset="0"/>
              </a:rPr>
              <a:t> production:  bio CNG, Ethanol</a:t>
            </a:r>
          </a:p>
          <a:p>
            <a:pPr>
              <a:spcBef>
                <a:spcPts val="1800"/>
              </a:spcBef>
            </a:pPr>
            <a:r>
              <a:rPr lang="en-US" b="1" dirty="0">
                <a:latin typeface="Calibri" pitchFamily="34" charset="0"/>
              </a:rPr>
              <a:t>What are the potential air quality </a:t>
            </a:r>
            <a:br>
              <a:rPr lang="en-US" b="1" dirty="0">
                <a:latin typeface="Calibri" pitchFamily="34" charset="0"/>
              </a:rPr>
            </a:br>
            <a:r>
              <a:rPr lang="en-US" b="1" dirty="0">
                <a:latin typeface="Calibri" pitchFamily="34" charset="0"/>
              </a:rPr>
              <a:t>and greenhouse gas impacts?</a:t>
            </a:r>
          </a:p>
        </p:txBody>
      </p:sp>
      <p:pic>
        <p:nvPicPr>
          <p:cNvPr id="6" name="Picture 8" descr="https://encrypted-tbn2.google.com/images?q=tbn:ANd9GcRgJB0fi428Hz8xbk63UUpmXJchAWfWI2FsWvVeQMbhjsJVvhUU"/>
          <p:cNvPicPr>
            <a:picLocks noChangeAspect="1" noChangeArrowheads="1"/>
          </p:cNvPicPr>
          <p:nvPr/>
        </p:nvPicPr>
        <p:blipFill>
          <a:blip r:embed="rId2" cstate="print"/>
          <a:srcRect/>
          <a:stretch>
            <a:fillRect/>
          </a:stretch>
        </p:blipFill>
        <p:spPr bwMode="auto">
          <a:xfrm>
            <a:off x="6870200" y="4461184"/>
            <a:ext cx="2269617" cy="1708785"/>
          </a:xfrm>
          <a:prstGeom prst="rect">
            <a:avLst/>
          </a:prstGeom>
          <a:noFill/>
        </p:spPr>
      </p:pic>
      <p:pic>
        <p:nvPicPr>
          <p:cNvPr id="7" name="Picture 8" descr="http://wihrg.com/yahoo_site_admin/assets/images/New_Mack_CNG_Refuse_Truck.298164131_std.jpg"/>
          <p:cNvPicPr>
            <a:picLocks noChangeAspect="1" noChangeArrowheads="1"/>
          </p:cNvPicPr>
          <p:nvPr/>
        </p:nvPicPr>
        <p:blipFill>
          <a:blip r:embed="rId3" cstate="print"/>
          <a:srcRect/>
          <a:stretch>
            <a:fillRect/>
          </a:stretch>
        </p:blipFill>
        <p:spPr bwMode="auto">
          <a:xfrm>
            <a:off x="6900055" y="1286738"/>
            <a:ext cx="2255520" cy="1529525"/>
          </a:xfrm>
          <a:prstGeom prst="rect">
            <a:avLst/>
          </a:prstGeom>
          <a:noFill/>
        </p:spPr>
      </p:pic>
      <p:pic>
        <p:nvPicPr>
          <p:cNvPr id="8" name="Picture 7" descr="https://encrypted-tbn3.google.com/images?q=tbn:ANd9GcQJQ4TCiNT4Z-C13gHT4DttmvXfjyf6qlCsk3dkC6SnszNlU6XV"/>
          <p:cNvPicPr>
            <a:picLocks noChangeAspect="1" noChangeArrowheads="1"/>
          </p:cNvPicPr>
          <p:nvPr/>
        </p:nvPicPr>
        <p:blipFill>
          <a:blip r:embed="rId4" cstate="print"/>
          <a:srcRect/>
          <a:stretch>
            <a:fillRect/>
          </a:stretch>
        </p:blipFill>
        <p:spPr bwMode="auto">
          <a:xfrm>
            <a:off x="6870042" y="2810479"/>
            <a:ext cx="2269617" cy="170002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461211"/>
            <a:ext cx="8466222" cy="1139825"/>
          </a:xfrm>
        </p:spPr>
        <p:txBody>
          <a:bodyPr>
            <a:noAutofit/>
          </a:bodyPr>
          <a:lstStyle/>
          <a:p>
            <a:r>
              <a:rPr lang="en-US" dirty="0"/>
              <a:t>Overview of California Biomass Resources</a:t>
            </a:r>
          </a:p>
        </p:txBody>
      </p:sp>
      <p:sp>
        <p:nvSpPr>
          <p:cNvPr id="3" name="Content Placeholder 2"/>
          <p:cNvSpPr>
            <a:spLocks noGrp="1"/>
          </p:cNvSpPr>
          <p:nvPr>
            <p:ph idx="1"/>
          </p:nvPr>
        </p:nvSpPr>
        <p:spPr>
          <a:xfrm>
            <a:off x="5257800" y="2133600"/>
            <a:ext cx="3733800" cy="2578100"/>
          </a:xfrm>
        </p:spPr>
        <p:txBody>
          <a:bodyPr>
            <a:normAutofit fontScale="85000" lnSpcReduction="10000"/>
          </a:bodyPr>
          <a:lstStyle/>
          <a:p>
            <a:pPr marL="0" indent="0">
              <a:buNone/>
            </a:pPr>
            <a:r>
              <a:rPr lang="en-US" b="1" dirty="0">
                <a:latin typeface="Calibri" pitchFamily="34" charset="0"/>
              </a:rPr>
              <a:t>California great biomass </a:t>
            </a:r>
            <a:br>
              <a:rPr lang="en-US" b="1" dirty="0">
                <a:latin typeface="Calibri" pitchFamily="34" charset="0"/>
              </a:rPr>
            </a:br>
            <a:r>
              <a:rPr lang="en-US" b="1" dirty="0">
                <a:latin typeface="Calibri" pitchFamily="34" charset="0"/>
              </a:rPr>
              <a:t>resources (CBC, 2011):</a:t>
            </a:r>
          </a:p>
          <a:p>
            <a:pPr marL="396875" lvl="1" indent="-282575"/>
            <a:r>
              <a:rPr lang="en-US" sz="3000" dirty="0" err="1">
                <a:latin typeface="Calibri" pitchFamily="34" charset="0"/>
                <a:cs typeface="ヒラギノ角ゴ Pro W3" pitchFamily="-110" charset="-128"/>
              </a:rPr>
              <a:t>Biopower</a:t>
            </a:r>
            <a:r>
              <a:rPr lang="en-US" sz="3000" dirty="0">
                <a:latin typeface="Calibri" pitchFamily="34" charset="0"/>
                <a:cs typeface="ヒラギノ角ゴ Pro W3" pitchFamily="-110" charset="-128"/>
              </a:rPr>
              <a:t> current capacity:  1200 MW </a:t>
            </a:r>
          </a:p>
          <a:p>
            <a:pPr marL="396875" lvl="1" indent="-282575"/>
            <a:r>
              <a:rPr lang="en-US" sz="3000" dirty="0">
                <a:latin typeface="Calibri" pitchFamily="34" charset="0"/>
                <a:cs typeface="ヒラギノ角ゴ Pro W3" pitchFamily="-110" charset="-128"/>
              </a:rPr>
              <a:t>Potential additional capacity:  &gt; 4,000 MW</a:t>
            </a:r>
          </a:p>
          <a:p>
            <a:pPr>
              <a:buNone/>
            </a:pPr>
            <a:endParaRPr lang="en-US" sz="2400" dirty="0"/>
          </a:p>
          <a:p>
            <a:pPr>
              <a:buNone/>
            </a:pPr>
            <a:endParaRPr lang="en-US" sz="2400" dirty="0"/>
          </a:p>
          <a:p>
            <a:pPr>
              <a:buNone/>
            </a:pPr>
            <a:endParaRPr lang="en-US" sz="2400" dirty="0"/>
          </a:p>
        </p:txBody>
      </p:sp>
      <p:pic>
        <p:nvPicPr>
          <p:cNvPr id="4" name="Picture 3"/>
          <p:cNvPicPr>
            <a:picLocks noChangeAspect="1"/>
          </p:cNvPicPr>
          <p:nvPr/>
        </p:nvPicPr>
        <p:blipFill>
          <a:blip r:embed="rId2" cstate="print"/>
          <a:srcRect/>
          <a:stretch>
            <a:fillRect/>
          </a:stretch>
        </p:blipFill>
        <p:spPr bwMode="auto">
          <a:xfrm>
            <a:off x="76202" y="1078830"/>
            <a:ext cx="4644541" cy="5367871"/>
          </a:xfrm>
          <a:prstGeom prst="rect">
            <a:avLst/>
          </a:prstGeom>
          <a:noFill/>
          <a:ln w="9525">
            <a:noFill/>
            <a:miter lim="800000"/>
            <a:headEnd/>
            <a:tailEnd/>
          </a:ln>
        </p:spPr>
      </p:pic>
      <p:sp>
        <p:nvSpPr>
          <p:cNvPr id="5" name="Rectangle 4"/>
          <p:cNvSpPr/>
          <p:nvPr/>
        </p:nvSpPr>
        <p:spPr>
          <a:xfrm>
            <a:off x="1247277" y="6460956"/>
            <a:ext cx="1871410" cy="338554"/>
          </a:xfrm>
          <a:prstGeom prst="rect">
            <a:avLst/>
          </a:prstGeom>
        </p:spPr>
        <p:txBody>
          <a:bodyPr wrap="none">
            <a:spAutoFit/>
          </a:bodyPr>
          <a:lstStyle/>
          <a:p>
            <a:r>
              <a:rPr lang="en-US" sz="1600" i="1" dirty="0" err="1">
                <a:latin typeface="Calibri" pitchFamily="34" charset="0"/>
                <a:cs typeface="Calibri" pitchFamily="34" charset="0"/>
              </a:rPr>
              <a:t>Tittmann</a:t>
            </a:r>
            <a:r>
              <a:rPr lang="en-US" sz="1600" i="1" dirty="0">
                <a:latin typeface="Calibri" pitchFamily="34" charset="0"/>
                <a:cs typeface="Calibri" pitchFamily="34" charset="0"/>
              </a:rPr>
              <a:t> et al. 2008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1211"/>
            <a:ext cx="8229600" cy="1139825"/>
          </a:xfrm>
        </p:spPr>
        <p:txBody>
          <a:bodyPr>
            <a:normAutofit/>
          </a:bodyPr>
          <a:lstStyle/>
          <a:p>
            <a:r>
              <a:rPr lang="en-US" dirty="0"/>
              <a:t>Existing </a:t>
            </a:r>
            <a:r>
              <a:rPr lang="en-US" dirty="0" err="1"/>
              <a:t>vs</a:t>
            </a:r>
            <a:r>
              <a:rPr lang="en-US" dirty="0"/>
              <a:t> Technical Potential</a:t>
            </a:r>
          </a:p>
        </p:txBody>
      </p:sp>
      <p:grpSp>
        <p:nvGrpSpPr>
          <p:cNvPr id="3" name="Group 11"/>
          <p:cNvGrpSpPr/>
          <p:nvPr/>
        </p:nvGrpSpPr>
        <p:grpSpPr>
          <a:xfrm>
            <a:off x="4572000" y="2286000"/>
            <a:ext cx="4228104" cy="4153451"/>
            <a:chOff x="4572000" y="2286000"/>
            <a:chExt cx="4228104" cy="4153451"/>
          </a:xfrm>
        </p:grpSpPr>
        <p:pic>
          <p:nvPicPr>
            <p:cNvPr id="19460" name="Picture 4"/>
            <p:cNvPicPr>
              <a:picLocks noChangeAspect="1" noChangeArrowheads="1"/>
            </p:cNvPicPr>
            <p:nvPr/>
          </p:nvPicPr>
          <p:blipFill>
            <a:blip r:embed="rId2" cstate="print"/>
            <a:srcRect l="11278" r="21823" b="10025"/>
            <a:stretch>
              <a:fillRect/>
            </a:stretch>
          </p:blipFill>
          <p:spPr bwMode="auto">
            <a:xfrm>
              <a:off x="4572000" y="2667000"/>
              <a:ext cx="3861018" cy="3772451"/>
            </a:xfrm>
            <a:prstGeom prst="rect">
              <a:avLst/>
            </a:prstGeom>
            <a:noFill/>
            <a:ln w="9525">
              <a:noFill/>
              <a:miter lim="800000"/>
              <a:headEnd/>
              <a:tailEnd/>
            </a:ln>
            <a:effectLst/>
          </p:spPr>
        </p:pic>
        <p:sp>
          <p:nvSpPr>
            <p:cNvPr id="11" name="TextBox 10"/>
            <p:cNvSpPr txBox="1"/>
            <p:nvPr/>
          </p:nvSpPr>
          <p:spPr>
            <a:xfrm>
              <a:off x="5029200" y="2286000"/>
              <a:ext cx="3770904" cy="369332"/>
            </a:xfrm>
            <a:prstGeom prst="rect">
              <a:avLst/>
            </a:prstGeom>
            <a:noFill/>
          </p:spPr>
          <p:txBody>
            <a:bodyPr wrap="none" rtlCol="0">
              <a:spAutoFit/>
            </a:bodyPr>
            <a:lstStyle/>
            <a:p>
              <a:r>
                <a:rPr lang="en-US" b="1" dirty="0">
                  <a:latin typeface="Calibri" pitchFamily="34" charset="0"/>
                </a:rPr>
                <a:t>Solid Fuel Technical  Potential (</a:t>
              </a:r>
              <a:r>
                <a:rPr lang="en-US" b="1" dirty="0" err="1">
                  <a:latin typeface="Calibri" pitchFamily="34" charset="0"/>
                </a:rPr>
                <a:t>MWe</a:t>
              </a:r>
              <a:r>
                <a:rPr lang="en-US" b="1" dirty="0">
                  <a:latin typeface="Calibri" pitchFamily="34" charset="0"/>
                </a:rPr>
                <a:t>) </a:t>
              </a:r>
            </a:p>
          </p:txBody>
        </p:sp>
      </p:grpSp>
      <p:cxnSp>
        <p:nvCxnSpPr>
          <p:cNvPr id="8" name="Straight Arrow Connector 7"/>
          <p:cNvCxnSpPr/>
          <p:nvPr/>
        </p:nvCxnSpPr>
        <p:spPr bwMode="auto">
          <a:xfrm>
            <a:off x="3733800" y="2743200"/>
            <a:ext cx="1295400" cy="457200"/>
          </a:xfrm>
          <a:prstGeom prst="straightConnector1">
            <a:avLst/>
          </a:prstGeom>
          <a:solidFill>
            <a:schemeClr val="accent1"/>
          </a:solidFill>
          <a:ln w="28575" cap="flat" cmpd="sng" algn="ctr">
            <a:solidFill>
              <a:srgbClr val="990000"/>
            </a:solidFill>
            <a:prstDash val="solid"/>
            <a:round/>
            <a:headEnd type="none" w="med" len="med"/>
            <a:tailEnd type="arrow"/>
          </a:ln>
          <a:effectLst/>
        </p:spPr>
      </p:cxnSp>
      <p:sp>
        <p:nvSpPr>
          <p:cNvPr id="9" name="TextBox 8"/>
          <p:cNvSpPr txBox="1"/>
          <p:nvPr/>
        </p:nvSpPr>
        <p:spPr>
          <a:xfrm>
            <a:off x="228600" y="6284493"/>
            <a:ext cx="4086953" cy="338554"/>
          </a:xfrm>
          <a:prstGeom prst="rect">
            <a:avLst/>
          </a:prstGeom>
          <a:noFill/>
        </p:spPr>
        <p:txBody>
          <a:bodyPr wrap="none" rtlCol="0">
            <a:spAutoFit/>
          </a:bodyPr>
          <a:lstStyle/>
          <a:p>
            <a:r>
              <a:rPr lang="en-US" sz="1600" dirty="0">
                <a:latin typeface="Calibri" pitchFamily="34" charset="0"/>
              </a:rPr>
              <a:t>Source:  California Biomass Collaborative, 2011</a:t>
            </a:r>
          </a:p>
        </p:txBody>
      </p:sp>
      <p:pic>
        <p:nvPicPr>
          <p:cNvPr id="35841" name="Picture 1"/>
          <p:cNvPicPr>
            <a:picLocks noChangeAspect="1" noChangeArrowheads="1"/>
          </p:cNvPicPr>
          <p:nvPr/>
        </p:nvPicPr>
        <p:blipFill>
          <a:blip r:embed="rId3" cstate="print"/>
          <a:srcRect b="25783"/>
          <a:stretch>
            <a:fillRect/>
          </a:stretch>
        </p:blipFill>
        <p:spPr bwMode="auto">
          <a:xfrm>
            <a:off x="1219200" y="1155030"/>
            <a:ext cx="7214267" cy="38896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2.96296E-6 L -0.28333 -0.07778 " pathEditMode="relative" ptsTypes="AA">
                                      <p:cBhvr>
                                        <p:cTn id="6" dur="2000" fill="hold"/>
                                        <p:tgtEl>
                                          <p:spTgt spid="35841"/>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35841"/>
                                        </p:tgtEl>
                                      </p:cBhvr>
                                      <p:by x="50000" y="50000"/>
                                    </p:animScale>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250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218396" y="1203157"/>
            <a:ext cx="6059984" cy="4402416"/>
          </a:xfrm>
          <a:prstGeom prst="rect">
            <a:avLst/>
          </a:prstGeom>
          <a:noFill/>
          <a:ln w="9525">
            <a:noFill/>
            <a:miter lim="800000"/>
            <a:headEnd/>
            <a:tailEnd/>
          </a:ln>
          <a:effectLst/>
        </p:spPr>
      </p:pic>
      <p:sp>
        <p:nvSpPr>
          <p:cNvPr id="2" name="Title 1"/>
          <p:cNvSpPr>
            <a:spLocks noGrp="1"/>
          </p:cNvSpPr>
          <p:nvPr>
            <p:ph type="title"/>
          </p:nvPr>
        </p:nvSpPr>
        <p:spPr>
          <a:xfrm>
            <a:off x="533400" y="453190"/>
            <a:ext cx="8229600" cy="1139825"/>
          </a:xfrm>
        </p:spPr>
        <p:txBody>
          <a:bodyPr>
            <a:normAutofit/>
          </a:bodyPr>
          <a:lstStyle/>
          <a:p>
            <a:r>
              <a:rPr lang="en-US" dirty="0"/>
              <a:t>Emission Factors</a:t>
            </a:r>
          </a:p>
        </p:txBody>
      </p:sp>
      <p:sp>
        <p:nvSpPr>
          <p:cNvPr id="7" name="Left Brace 6"/>
          <p:cNvSpPr/>
          <p:nvPr/>
        </p:nvSpPr>
        <p:spPr bwMode="auto">
          <a:xfrm rot="16200000">
            <a:off x="3498246" y="3939406"/>
            <a:ext cx="228600" cy="3298526"/>
          </a:xfrm>
          <a:prstGeom prst="leftBrace">
            <a:avLst/>
          </a:prstGeom>
          <a:noFill/>
          <a:ln w="28575" cap="flat" cmpd="sng" algn="ctr">
            <a:solidFill>
              <a:schemeClr val="accent6">
                <a:lumMod val="50000"/>
              </a:schemeClr>
            </a:solidFill>
            <a:prstDash val="solid"/>
            <a:round/>
            <a:headEnd type="none" w="med" len="med"/>
            <a:tailEnd type="none"/>
          </a:ln>
          <a:effectLst/>
        </p:spPr>
        <p:txBody>
          <a:bodyPr rtlCol="0" anchor="ctr"/>
          <a:lstStyle/>
          <a:p>
            <a:pPr algn="ctr"/>
            <a:endParaRPr lang="en-US"/>
          </a:p>
        </p:txBody>
      </p:sp>
      <p:sp>
        <p:nvSpPr>
          <p:cNvPr id="8" name="Left Brace 7"/>
          <p:cNvSpPr/>
          <p:nvPr/>
        </p:nvSpPr>
        <p:spPr bwMode="auto">
          <a:xfrm rot="16200000">
            <a:off x="6252543" y="4750470"/>
            <a:ext cx="228599" cy="1676398"/>
          </a:xfrm>
          <a:prstGeom prst="leftBrace">
            <a:avLst/>
          </a:prstGeom>
          <a:noFill/>
          <a:ln w="28575" cap="flat" cmpd="sng" algn="ctr">
            <a:solidFill>
              <a:schemeClr val="accent6">
                <a:lumMod val="50000"/>
              </a:schemeClr>
            </a:solidFill>
            <a:prstDash val="solid"/>
            <a:round/>
            <a:headEnd type="none" w="med" len="med"/>
            <a:tailEnd type="none"/>
          </a:ln>
          <a:effectLst/>
        </p:spPr>
        <p:txBody>
          <a:bodyPr rtlCol="0" anchor="ctr"/>
          <a:lstStyle/>
          <a:p>
            <a:pPr algn="ctr"/>
            <a:endParaRPr lang="en-US"/>
          </a:p>
        </p:txBody>
      </p:sp>
      <p:sp>
        <p:nvSpPr>
          <p:cNvPr id="9" name="TextBox 8"/>
          <p:cNvSpPr txBox="1"/>
          <p:nvPr/>
        </p:nvSpPr>
        <p:spPr>
          <a:xfrm>
            <a:off x="681788" y="5610728"/>
            <a:ext cx="4247125" cy="646331"/>
          </a:xfrm>
          <a:prstGeom prst="rect">
            <a:avLst/>
          </a:prstGeom>
          <a:noFill/>
        </p:spPr>
        <p:txBody>
          <a:bodyPr wrap="none" rtlCol="0">
            <a:spAutoFit/>
          </a:bodyPr>
          <a:lstStyle/>
          <a:p>
            <a:pPr marL="342900" indent="-342900" eaLnBrk="0" hangingPunct="0">
              <a:spcBef>
                <a:spcPct val="20000"/>
              </a:spcBef>
              <a:buSzPct val="130000"/>
            </a:pPr>
            <a:r>
              <a:rPr lang="en-US" dirty="0">
                <a:latin typeface="Calibri" pitchFamily="34" charset="0"/>
              </a:rPr>
              <a:t>Biogas from wastewater treatment plants,</a:t>
            </a:r>
            <a:br>
              <a:rPr lang="en-US" dirty="0">
                <a:latin typeface="Calibri" pitchFamily="34" charset="0"/>
              </a:rPr>
            </a:br>
            <a:r>
              <a:rPr lang="en-US" dirty="0">
                <a:latin typeface="Calibri" pitchFamily="34" charset="0"/>
              </a:rPr>
              <a:t>landfill gas, and animal manure</a:t>
            </a:r>
          </a:p>
        </p:txBody>
      </p:sp>
      <p:sp>
        <p:nvSpPr>
          <p:cNvPr id="10" name="TextBox 9"/>
          <p:cNvSpPr txBox="1"/>
          <p:nvPr/>
        </p:nvSpPr>
        <p:spPr>
          <a:xfrm>
            <a:off x="5068728" y="5731043"/>
            <a:ext cx="2781595" cy="369332"/>
          </a:xfrm>
          <a:prstGeom prst="rect">
            <a:avLst/>
          </a:prstGeom>
          <a:noFill/>
        </p:spPr>
        <p:txBody>
          <a:bodyPr wrap="none" rtlCol="0">
            <a:spAutoFit/>
          </a:bodyPr>
          <a:lstStyle/>
          <a:p>
            <a:pPr marL="342900" indent="-342900" eaLnBrk="0" hangingPunct="0">
              <a:spcBef>
                <a:spcPct val="20000"/>
              </a:spcBef>
              <a:buSzPct val="130000"/>
            </a:pPr>
            <a:r>
              <a:rPr lang="en-US" dirty="0">
                <a:latin typeface="Calibri" pitchFamily="34" charset="0"/>
              </a:rPr>
              <a:t>Forest and other solid fuels</a:t>
            </a:r>
          </a:p>
        </p:txBody>
      </p:sp>
      <p:sp>
        <p:nvSpPr>
          <p:cNvPr id="11" name="TextBox 10"/>
          <p:cNvSpPr txBox="1"/>
          <p:nvPr/>
        </p:nvSpPr>
        <p:spPr>
          <a:xfrm>
            <a:off x="4419600" y="4126468"/>
            <a:ext cx="723275" cy="369332"/>
          </a:xfrm>
          <a:prstGeom prst="rect">
            <a:avLst/>
          </a:prstGeom>
          <a:noFill/>
        </p:spPr>
        <p:txBody>
          <a:bodyPr wrap="none" rtlCol="0">
            <a:spAutoFit/>
          </a:bodyPr>
          <a:lstStyle/>
          <a:p>
            <a:r>
              <a:rPr lang="en-US" b="1" dirty="0">
                <a:solidFill>
                  <a:srgbClr val="FF0000"/>
                </a:solidFill>
                <a:latin typeface="Calibri" pitchFamily="34" charset="0"/>
              </a:rPr>
              <a:t>1·10</a:t>
            </a:r>
            <a:r>
              <a:rPr lang="en-US" b="1" baseline="30000" dirty="0">
                <a:solidFill>
                  <a:srgbClr val="FF0000"/>
                </a:solidFill>
                <a:latin typeface="Calibri" pitchFamily="34" charset="0"/>
              </a:rPr>
              <a:t>-2</a:t>
            </a:r>
          </a:p>
        </p:txBody>
      </p:sp>
      <p:cxnSp>
        <p:nvCxnSpPr>
          <p:cNvPr id="13" name="Straight Arrow Connector 12"/>
          <p:cNvCxnSpPr>
            <a:stCxn id="11" idx="2"/>
          </p:cNvCxnSpPr>
          <p:nvPr/>
        </p:nvCxnSpPr>
        <p:spPr bwMode="auto">
          <a:xfrm>
            <a:off x="4781238" y="4495800"/>
            <a:ext cx="39950" cy="5334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4" name="Straight Connector 13"/>
          <p:cNvCxnSpPr/>
          <p:nvPr/>
        </p:nvCxnSpPr>
        <p:spPr bwMode="auto">
          <a:xfrm>
            <a:off x="1600200" y="4808195"/>
            <a:ext cx="7391400" cy="0"/>
          </a:xfrm>
          <a:prstGeom prst="line">
            <a:avLst/>
          </a:prstGeom>
          <a:solidFill>
            <a:schemeClr val="accent1"/>
          </a:solidFill>
          <a:ln w="28575" cap="flat" cmpd="sng" algn="ctr">
            <a:solidFill>
              <a:srgbClr val="CC6600"/>
            </a:solidFill>
            <a:prstDash val="solid"/>
            <a:round/>
            <a:headEnd type="none" w="med" len="med"/>
            <a:tailEnd type="none"/>
          </a:ln>
          <a:effectLst/>
        </p:spPr>
      </p:cxnSp>
      <p:sp>
        <p:nvSpPr>
          <p:cNvPr id="16" name="TextBox 15"/>
          <p:cNvSpPr txBox="1"/>
          <p:nvPr/>
        </p:nvSpPr>
        <p:spPr>
          <a:xfrm>
            <a:off x="7315201" y="4202253"/>
            <a:ext cx="1524000" cy="646331"/>
          </a:xfrm>
          <a:prstGeom prst="rect">
            <a:avLst/>
          </a:prstGeom>
          <a:noFill/>
        </p:spPr>
        <p:txBody>
          <a:bodyPr wrap="square" rtlCol="0">
            <a:spAutoFit/>
          </a:bodyPr>
          <a:lstStyle/>
          <a:p>
            <a:r>
              <a:rPr lang="en-US" dirty="0">
                <a:solidFill>
                  <a:srgbClr val="CC6600"/>
                </a:solidFill>
                <a:latin typeface="Calibri" pitchFamily="34" charset="0"/>
              </a:rPr>
              <a:t>2008 ARB limits for DG</a:t>
            </a:r>
          </a:p>
        </p:txBody>
      </p:sp>
      <p:cxnSp>
        <p:nvCxnSpPr>
          <p:cNvPr id="22" name="Straight Connector 21"/>
          <p:cNvCxnSpPr/>
          <p:nvPr/>
        </p:nvCxnSpPr>
        <p:spPr bwMode="auto">
          <a:xfrm>
            <a:off x="1600200" y="5018632"/>
            <a:ext cx="7391400" cy="0"/>
          </a:xfrm>
          <a:prstGeom prst="line">
            <a:avLst/>
          </a:prstGeom>
          <a:solidFill>
            <a:schemeClr val="accent1"/>
          </a:solidFill>
          <a:ln w="28575" cap="flat" cmpd="sng" algn="ctr">
            <a:solidFill>
              <a:srgbClr val="FF0000"/>
            </a:solidFill>
            <a:prstDash val="solid"/>
            <a:round/>
            <a:headEnd type="none" w="med" len="med"/>
            <a:tailEnd type="none"/>
          </a:ln>
          <a:effectLst/>
        </p:spPr>
      </p:cxnSp>
      <p:sp>
        <p:nvSpPr>
          <p:cNvPr id="23" name="TextBox 22"/>
          <p:cNvSpPr txBox="1"/>
          <p:nvPr/>
        </p:nvSpPr>
        <p:spPr>
          <a:xfrm>
            <a:off x="7315200" y="5029200"/>
            <a:ext cx="1356397" cy="646331"/>
          </a:xfrm>
          <a:prstGeom prst="rect">
            <a:avLst/>
          </a:prstGeom>
          <a:noFill/>
          <a:ln>
            <a:noFill/>
          </a:ln>
        </p:spPr>
        <p:txBody>
          <a:bodyPr wrap="none" rtlCol="0">
            <a:spAutoFit/>
          </a:bodyPr>
          <a:lstStyle/>
          <a:p>
            <a:r>
              <a:rPr lang="en-US" dirty="0">
                <a:solidFill>
                  <a:srgbClr val="FF0000"/>
                </a:solidFill>
                <a:latin typeface="Calibri" pitchFamily="34" charset="0"/>
              </a:rPr>
              <a:t>2013 ARB </a:t>
            </a:r>
            <a:br>
              <a:rPr lang="en-US" dirty="0">
                <a:solidFill>
                  <a:srgbClr val="FF0000"/>
                </a:solidFill>
                <a:latin typeface="Calibri" pitchFamily="34" charset="0"/>
              </a:rPr>
            </a:br>
            <a:r>
              <a:rPr lang="en-US" dirty="0">
                <a:solidFill>
                  <a:srgbClr val="FF0000"/>
                </a:solidFill>
                <a:latin typeface="Calibri" pitchFamily="34" charset="0"/>
              </a:rPr>
              <a:t>limits for DG</a:t>
            </a:r>
          </a:p>
        </p:txBody>
      </p:sp>
      <p:cxnSp>
        <p:nvCxnSpPr>
          <p:cNvPr id="24" name="Straight Connector 23"/>
          <p:cNvCxnSpPr/>
          <p:nvPr/>
        </p:nvCxnSpPr>
        <p:spPr bwMode="auto">
          <a:xfrm>
            <a:off x="228600" y="4161357"/>
            <a:ext cx="6934200" cy="0"/>
          </a:xfrm>
          <a:prstGeom prst="line">
            <a:avLst/>
          </a:prstGeom>
          <a:solidFill>
            <a:schemeClr val="accent1"/>
          </a:solidFill>
          <a:ln w="28575" cap="flat" cmpd="sng" algn="ctr">
            <a:solidFill>
              <a:srgbClr val="00B050"/>
            </a:solidFill>
            <a:prstDash val="solid"/>
            <a:round/>
            <a:headEnd type="none" w="med" len="med"/>
            <a:tailEnd type="none"/>
          </a:ln>
          <a:effectLst/>
        </p:spPr>
      </p:cxnSp>
      <p:sp>
        <p:nvSpPr>
          <p:cNvPr id="25" name="TextBox 24"/>
          <p:cNvSpPr txBox="1"/>
          <p:nvPr/>
        </p:nvSpPr>
        <p:spPr>
          <a:xfrm>
            <a:off x="0" y="3212431"/>
            <a:ext cx="1524000" cy="923330"/>
          </a:xfrm>
          <a:prstGeom prst="rect">
            <a:avLst/>
          </a:prstGeom>
          <a:solidFill>
            <a:schemeClr val="bg1"/>
          </a:solidFill>
        </p:spPr>
        <p:txBody>
          <a:bodyPr wrap="square" rtlCol="0">
            <a:spAutoFit/>
          </a:bodyPr>
          <a:lstStyle/>
          <a:p>
            <a:r>
              <a:rPr lang="en-US" dirty="0">
                <a:solidFill>
                  <a:srgbClr val="00B050"/>
                </a:solidFill>
                <a:latin typeface="Calibri" pitchFamily="34" charset="0"/>
              </a:rPr>
              <a:t>ARB BACT for biogas engines</a:t>
            </a:r>
          </a:p>
        </p:txBody>
      </p:sp>
      <p:cxnSp>
        <p:nvCxnSpPr>
          <p:cNvPr id="17" name="Straight Connector 16"/>
          <p:cNvCxnSpPr/>
          <p:nvPr/>
        </p:nvCxnSpPr>
        <p:spPr bwMode="auto">
          <a:xfrm>
            <a:off x="1600200" y="3260202"/>
            <a:ext cx="7391400" cy="0"/>
          </a:xfrm>
          <a:prstGeom prst="line">
            <a:avLst/>
          </a:prstGeom>
          <a:solidFill>
            <a:schemeClr val="accent1"/>
          </a:solidFill>
          <a:ln w="28575" cap="flat" cmpd="sng" algn="ctr">
            <a:solidFill>
              <a:schemeClr val="accent6"/>
            </a:solidFill>
            <a:prstDash val="solid"/>
            <a:round/>
            <a:headEnd type="none" w="med" len="med"/>
            <a:tailEnd type="none"/>
          </a:ln>
          <a:effectLst/>
        </p:spPr>
      </p:cxnSp>
      <p:sp>
        <p:nvSpPr>
          <p:cNvPr id="18" name="TextBox 17"/>
          <p:cNvSpPr txBox="1"/>
          <p:nvPr/>
        </p:nvSpPr>
        <p:spPr>
          <a:xfrm>
            <a:off x="7315201" y="2313164"/>
            <a:ext cx="1524000" cy="923330"/>
          </a:xfrm>
          <a:prstGeom prst="rect">
            <a:avLst/>
          </a:prstGeom>
          <a:noFill/>
          <a:ln>
            <a:noFill/>
          </a:ln>
        </p:spPr>
        <p:txBody>
          <a:bodyPr wrap="square" rtlCol="0">
            <a:spAutoFit/>
          </a:bodyPr>
          <a:lstStyle/>
          <a:p>
            <a:r>
              <a:rPr lang="en-US" dirty="0">
                <a:solidFill>
                  <a:schemeClr val="accent6"/>
                </a:solidFill>
                <a:latin typeface="Calibri" pitchFamily="34" charset="0"/>
              </a:rPr>
              <a:t>Average CA solid fuel facilities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23" grpId="0"/>
      <p:bldP spid="25"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Observations </a:t>
            </a:r>
          </a:p>
        </p:txBody>
      </p:sp>
      <p:pic>
        <p:nvPicPr>
          <p:cNvPr id="4" name="Picture 3" descr="Satellite.jpg"/>
          <p:cNvPicPr>
            <a:picLocks noChangeAspect="1"/>
          </p:cNvPicPr>
          <p:nvPr/>
        </p:nvPicPr>
        <p:blipFill>
          <a:blip r:embed="rId2" cstate="print"/>
          <a:stretch>
            <a:fillRect/>
          </a:stretch>
        </p:blipFill>
        <p:spPr>
          <a:xfrm>
            <a:off x="1632962" y="1761120"/>
            <a:ext cx="5878076" cy="3903410"/>
          </a:xfrm>
          <a:prstGeom prst="rect">
            <a:avLst/>
          </a:prstGeom>
        </p:spPr>
      </p:pic>
      <p:sp>
        <p:nvSpPr>
          <p:cNvPr id="5" name="TextBox 4"/>
          <p:cNvSpPr txBox="1"/>
          <p:nvPr/>
        </p:nvSpPr>
        <p:spPr>
          <a:xfrm>
            <a:off x="1350830" y="6242447"/>
            <a:ext cx="6442341" cy="615553"/>
          </a:xfrm>
          <a:prstGeom prst="rect">
            <a:avLst/>
          </a:prstGeom>
          <a:noFill/>
        </p:spPr>
        <p:txBody>
          <a:bodyPr wrap="none" rtlCol="0">
            <a:spAutoFit/>
          </a:bodyPr>
          <a:lstStyle/>
          <a:p>
            <a:r>
              <a:rPr lang="en-US" dirty="0">
                <a:latin typeface="Calibri" pitchFamily="34" charset="0"/>
                <a:cs typeface="Calibri" pitchFamily="34" charset="0"/>
              </a:rPr>
              <a:t>Atlantis over the Bahamas – International Space Station 7/10/2011</a:t>
            </a:r>
          </a:p>
          <a:p>
            <a:pPr algn="ctr"/>
            <a:r>
              <a:rPr lang="en-US" sz="1600" dirty="0">
                <a:latin typeface="Calibri" pitchFamily="34" charset="0"/>
                <a:cs typeface="Calibri" pitchFamily="34" charset="0"/>
              </a:rPr>
              <a:t>Photo courtesy of NASA’s Marshall Space Flight Center</a:t>
            </a:r>
          </a:p>
        </p:txBody>
      </p:sp>
    </p:spTree>
    <p:extLst>
      <p:ext uri="{BB962C8B-B14F-4D97-AF65-F5344CB8AC3E}">
        <p14:creationId xmlns:p14="http://schemas.microsoft.com/office/powerpoint/2010/main" val="259507576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Collection and Transport</a:t>
            </a:r>
          </a:p>
        </p:txBody>
      </p:sp>
      <p:sp>
        <p:nvSpPr>
          <p:cNvPr id="3" name="Content Placeholder 2"/>
          <p:cNvSpPr>
            <a:spLocks noGrp="1"/>
          </p:cNvSpPr>
          <p:nvPr>
            <p:ph idx="1"/>
          </p:nvPr>
        </p:nvSpPr>
        <p:spPr/>
        <p:txBody>
          <a:bodyPr/>
          <a:lstStyle/>
          <a:p>
            <a:r>
              <a:rPr lang="en-US" dirty="0"/>
              <a:t>Include collection and transportation emissions </a:t>
            </a:r>
          </a:p>
        </p:txBody>
      </p:sp>
      <p:pic>
        <p:nvPicPr>
          <p:cNvPr id="4" name="Picture 3" descr="roads_for_solidfuel.jpg"/>
          <p:cNvPicPr>
            <a:picLocks noChangeAspect="1"/>
          </p:cNvPicPr>
          <p:nvPr/>
        </p:nvPicPr>
        <p:blipFill>
          <a:blip r:embed="rId2" cstate="print"/>
          <a:srcRect l="11667" r="19167"/>
          <a:stretch>
            <a:fillRect/>
          </a:stretch>
        </p:blipFill>
        <p:spPr>
          <a:xfrm>
            <a:off x="5105400" y="1600200"/>
            <a:ext cx="4066362" cy="4157472"/>
          </a:xfrm>
          <a:prstGeom prst="rect">
            <a:avLst/>
          </a:prstGeom>
        </p:spPr>
      </p:pic>
      <p:pic>
        <p:nvPicPr>
          <p:cNvPr id="21506" name="Picture 2"/>
          <p:cNvPicPr>
            <a:picLocks noChangeAspect="1" noChangeArrowheads="1"/>
          </p:cNvPicPr>
          <p:nvPr/>
        </p:nvPicPr>
        <p:blipFill>
          <a:blip r:embed="rId3" cstate="print"/>
          <a:srcRect/>
          <a:stretch>
            <a:fillRect/>
          </a:stretch>
        </p:blipFill>
        <p:spPr bwMode="auto">
          <a:xfrm>
            <a:off x="152400" y="1371600"/>
            <a:ext cx="4953000" cy="1934226"/>
          </a:xfrm>
          <a:prstGeom prst="rect">
            <a:avLst/>
          </a:prstGeom>
          <a:noFill/>
          <a:ln w="9525">
            <a:noFill/>
            <a:miter lim="800000"/>
            <a:headEnd/>
            <a:tailEnd/>
          </a:ln>
        </p:spPr>
      </p:pic>
      <p:pic>
        <p:nvPicPr>
          <p:cNvPr id="21508" name="Picture 4" descr="http://i0.wp.com/www.bioenergyconsult.com/wp-content/uploads/2013/02/biomass-collection-systems.jpg"/>
          <p:cNvPicPr>
            <a:picLocks noChangeAspect="1" noChangeArrowheads="1"/>
          </p:cNvPicPr>
          <p:nvPr/>
        </p:nvPicPr>
        <p:blipFill>
          <a:blip r:embed="rId4" cstate="print"/>
          <a:srcRect/>
          <a:stretch>
            <a:fillRect/>
          </a:stretch>
        </p:blipFill>
        <p:spPr bwMode="auto">
          <a:xfrm>
            <a:off x="441157" y="3308685"/>
            <a:ext cx="2057400" cy="1542214"/>
          </a:xfrm>
          <a:prstGeom prst="rect">
            <a:avLst/>
          </a:prstGeom>
          <a:noFill/>
        </p:spPr>
      </p:pic>
      <p:pic>
        <p:nvPicPr>
          <p:cNvPr id="21510" name="Picture 6" descr="http://www.biomass2.com/transport/images/transport01.jpg"/>
          <p:cNvPicPr>
            <a:picLocks noChangeAspect="1" noChangeArrowheads="1"/>
          </p:cNvPicPr>
          <p:nvPr/>
        </p:nvPicPr>
        <p:blipFill>
          <a:blip r:embed="rId5" cstate="print"/>
          <a:srcRect/>
          <a:stretch>
            <a:fillRect/>
          </a:stretch>
        </p:blipFill>
        <p:spPr bwMode="auto">
          <a:xfrm>
            <a:off x="2494548" y="3324727"/>
            <a:ext cx="2324100" cy="1551679"/>
          </a:xfrm>
          <a:prstGeom prst="rect">
            <a:avLst/>
          </a:prstGeom>
          <a:noFill/>
        </p:spPr>
      </p:pic>
      <p:pic>
        <p:nvPicPr>
          <p:cNvPr id="21512" name="Picture 8" descr="http://wihrg.com/yahoo_site_admin/assets/images/New_Mack_CNG_Refuse_Truck.298164131_std.jpg"/>
          <p:cNvPicPr>
            <a:picLocks noChangeAspect="1" noChangeArrowheads="1"/>
          </p:cNvPicPr>
          <p:nvPr/>
        </p:nvPicPr>
        <p:blipFill>
          <a:blip r:embed="rId6" cstate="print"/>
          <a:srcRect/>
          <a:stretch>
            <a:fillRect/>
          </a:stretch>
        </p:blipFill>
        <p:spPr bwMode="auto">
          <a:xfrm>
            <a:off x="1483969" y="4776539"/>
            <a:ext cx="2021231" cy="137064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Full Cycle Emissions</a:t>
            </a:r>
          </a:p>
        </p:txBody>
      </p:sp>
      <p:sp>
        <p:nvSpPr>
          <p:cNvPr id="3" name="Content Placeholder 2"/>
          <p:cNvSpPr>
            <a:spLocks noGrp="1"/>
          </p:cNvSpPr>
          <p:nvPr>
            <p:ph idx="1"/>
          </p:nvPr>
        </p:nvSpPr>
        <p:spPr/>
        <p:txBody>
          <a:bodyPr/>
          <a:lstStyle/>
          <a:p>
            <a:r>
              <a:rPr lang="en-US" b="1" dirty="0">
                <a:latin typeface="Calibri" pitchFamily="34" charset="0"/>
              </a:rPr>
              <a:t>Following ARB’s Low Carbon Fuel Standards Pathways </a:t>
            </a:r>
            <a:endParaRPr lang="en-US" dirty="0"/>
          </a:p>
          <a:p>
            <a:r>
              <a:rPr lang="en-US" b="1" dirty="0">
                <a:latin typeface="Calibri" pitchFamily="34" charset="0"/>
              </a:rPr>
              <a:t>Using CA-GREET model emissions for well-to-tank processes</a:t>
            </a:r>
          </a:p>
        </p:txBody>
      </p:sp>
      <p:pic>
        <p:nvPicPr>
          <p:cNvPr id="54276" name="Picture 4" descr="https://greet.es.anl.gov/index_files/greet-chart2.jpg"/>
          <p:cNvPicPr>
            <a:picLocks noChangeAspect="1" noChangeArrowheads="1"/>
          </p:cNvPicPr>
          <p:nvPr/>
        </p:nvPicPr>
        <p:blipFill>
          <a:blip r:embed="rId2"/>
          <a:srcRect/>
          <a:stretch>
            <a:fillRect/>
          </a:stretch>
        </p:blipFill>
        <p:spPr bwMode="auto">
          <a:xfrm>
            <a:off x="989994" y="3513721"/>
            <a:ext cx="7100234" cy="264645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Emissions from Biomass Use</a:t>
            </a:r>
          </a:p>
        </p:txBody>
      </p:sp>
      <p:pic>
        <p:nvPicPr>
          <p:cNvPr id="29699" name="Picture 3"/>
          <p:cNvPicPr>
            <a:picLocks noChangeAspect="1" noChangeArrowheads="1"/>
          </p:cNvPicPr>
          <p:nvPr/>
        </p:nvPicPr>
        <p:blipFill>
          <a:blip r:embed="rId2"/>
          <a:srcRect/>
          <a:stretch>
            <a:fillRect/>
          </a:stretch>
        </p:blipFill>
        <p:spPr bwMode="auto">
          <a:xfrm>
            <a:off x="1094787" y="1171320"/>
            <a:ext cx="6937878" cy="5037423"/>
          </a:xfrm>
          <a:prstGeom prst="rect">
            <a:avLst/>
          </a:prstGeom>
          <a:noFill/>
          <a:ln w="9525">
            <a:noFill/>
            <a:miter lim="800000"/>
            <a:headEnd/>
            <a:tailEnd/>
          </a:ln>
          <a:effectLst/>
        </p:spPr>
      </p:pic>
      <p:pic>
        <p:nvPicPr>
          <p:cNvPr id="29700" name="Picture 4"/>
          <p:cNvPicPr>
            <a:picLocks noChangeAspect="1" noChangeArrowheads="1"/>
          </p:cNvPicPr>
          <p:nvPr/>
        </p:nvPicPr>
        <p:blipFill>
          <a:blip r:embed="rId3"/>
          <a:srcRect/>
          <a:stretch>
            <a:fillRect/>
          </a:stretch>
        </p:blipFill>
        <p:spPr bwMode="auto">
          <a:xfrm>
            <a:off x="1097280" y="1170432"/>
            <a:ext cx="6937878" cy="50374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Spatial Allocation of Emissions</a:t>
            </a:r>
          </a:p>
        </p:txBody>
      </p:sp>
      <p:pic>
        <p:nvPicPr>
          <p:cNvPr id="4" name="Content Placeholder 3" descr="Biomass_facilities_Total_NOX_emissions.jpg"/>
          <p:cNvPicPr>
            <a:picLocks noGrp="1" noChangeAspect="1"/>
          </p:cNvPicPr>
          <p:nvPr>
            <p:ph idx="1"/>
          </p:nvPr>
        </p:nvPicPr>
        <p:blipFill>
          <a:blip r:embed="rId2" cstate="print"/>
          <a:srcRect l="7638" r="6813" b="14343"/>
          <a:stretch>
            <a:fillRect/>
          </a:stretch>
        </p:blipFill>
        <p:spPr>
          <a:xfrm>
            <a:off x="228600" y="2402580"/>
            <a:ext cx="4267200" cy="3477619"/>
          </a:xfrm>
        </p:spPr>
      </p:pic>
      <p:pic>
        <p:nvPicPr>
          <p:cNvPr id="6" name="Content Placeholder 6" descr="Biomass_transport_Total_NOX_emissions.jpg"/>
          <p:cNvPicPr>
            <a:picLocks noChangeAspect="1"/>
          </p:cNvPicPr>
          <p:nvPr/>
        </p:nvPicPr>
        <p:blipFill>
          <a:blip r:embed="rId3" cstate="print"/>
          <a:srcRect l="6813" r="4583" b="12979"/>
          <a:stretch>
            <a:fillRect/>
          </a:stretch>
        </p:blipFill>
        <p:spPr bwMode="auto">
          <a:xfrm>
            <a:off x="4648200" y="2402580"/>
            <a:ext cx="4419600" cy="3532997"/>
          </a:xfrm>
          <a:prstGeom prst="rect">
            <a:avLst/>
          </a:prstGeom>
          <a:noFill/>
          <a:ln w="9525">
            <a:noFill/>
            <a:miter lim="800000"/>
            <a:headEnd/>
            <a:tailEnd/>
          </a:ln>
          <a:effectLst/>
        </p:spPr>
      </p:pic>
      <p:sp>
        <p:nvSpPr>
          <p:cNvPr id="7" name="TextBox 6"/>
          <p:cNvSpPr txBox="1"/>
          <p:nvPr/>
        </p:nvSpPr>
        <p:spPr>
          <a:xfrm>
            <a:off x="1531206" y="2173980"/>
            <a:ext cx="1005532" cy="369332"/>
          </a:xfrm>
          <a:prstGeom prst="rect">
            <a:avLst/>
          </a:prstGeom>
          <a:noFill/>
        </p:spPr>
        <p:txBody>
          <a:bodyPr wrap="none" rtlCol="0">
            <a:spAutoFit/>
          </a:bodyPr>
          <a:lstStyle/>
          <a:p>
            <a:r>
              <a:rPr lang="en-US" b="1" dirty="0">
                <a:latin typeface="Calibri" pitchFamily="34" charset="0"/>
              </a:rPr>
              <a:t>Facilities</a:t>
            </a:r>
          </a:p>
        </p:txBody>
      </p:sp>
      <p:sp>
        <p:nvSpPr>
          <p:cNvPr id="8" name="TextBox 7"/>
          <p:cNvSpPr txBox="1"/>
          <p:nvPr/>
        </p:nvSpPr>
        <p:spPr>
          <a:xfrm>
            <a:off x="5188806" y="2185648"/>
            <a:ext cx="2519344" cy="369332"/>
          </a:xfrm>
          <a:prstGeom prst="rect">
            <a:avLst/>
          </a:prstGeom>
          <a:noFill/>
        </p:spPr>
        <p:txBody>
          <a:bodyPr wrap="none" rtlCol="0">
            <a:spAutoFit/>
          </a:bodyPr>
          <a:lstStyle/>
          <a:p>
            <a:r>
              <a:rPr lang="en-US" b="1" dirty="0">
                <a:latin typeface="Calibri" pitchFamily="34" charset="0"/>
              </a:rPr>
              <a:t>Collection and Transport</a:t>
            </a:r>
          </a:p>
        </p:txBody>
      </p:sp>
      <p:sp>
        <p:nvSpPr>
          <p:cNvPr id="9" name="TextBox 8"/>
          <p:cNvSpPr txBox="1"/>
          <p:nvPr/>
        </p:nvSpPr>
        <p:spPr>
          <a:xfrm>
            <a:off x="1250061" y="1528009"/>
            <a:ext cx="6615272" cy="553998"/>
          </a:xfrm>
          <a:prstGeom prst="rect">
            <a:avLst/>
          </a:prstGeom>
          <a:noFill/>
        </p:spPr>
        <p:txBody>
          <a:bodyPr wrap="none" rtlCol="0">
            <a:spAutoFit/>
          </a:bodyPr>
          <a:lstStyle/>
          <a:p>
            <a:r>
              <a:rPr lang="en-US" sz="3000" b="1" dirty="0">
                <a:latin typeface="Calibri" pitchFamily="34" charset="0"/>
              </a:rPr>
              <a:t>2020 Technical Potential:  NO</a:t>
            </a:r>
            <a:r>
              <a:rPr lang="en-US" sz="3000" b="1" baseline="-25000" dirty="0">
                <a:latin typeface="Calibri" pitchFamily="34" charset="0"/>
              </a:rPr>
              <a:t>X</a:t>
            </a:r>
            <a:r>
              <a:rPr lang="en-US" sz="3000" b="1" dirty="0">
                <a:latin typeface="Calibri" pitchFamily="34" charset="0"/>
              </a:rPr>
              <a:t> Emissions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Maximum </a:t>
            </a:r>
            <a:r>
              <a:rPr lang="en-US" dirty="0" err="1"/>
              <a:t>Biopower</a:t>
            </a:r>
            <a:r>
              <a:rPr lang="en-US" dirty="0"/>
              <a:t> Potential </a:t>
            </a:r>
          </a:p>
        </p:txBody>
      </p:sp>
      <p:pic>
        <p:nvPicPr>
          <p:cNvPr id="7" name="Content Placeholder 6" descr="MaxCNG-Biomass.O3.gif"/>
          <p:cNvPicPr>
            <a:picLocks noGrp="1" noChangeAspect="1"/>
          </p:cNvPicPr>
          <p:nvPr>
            <p:ph idx="1"/>
          </p:nvPr>
        </p:nvPicPr>
        <p:blipFill>
          <a:blip r:embed="rId3"/>
          <a:srcRect l="7491" r="5689" b="13678"/>
          <a:stretch>
            <a:fillRect/>
          </a:stretch>
        </p:blipFill>
        <p:spPr>
          <a:xfrm>
            <a:off x="16043" y="2370216"/>
            <a:ext cx="4511896" cy="3747863"/>
          </a:xfrm>
        </p:spPr>
      </p:pic>
      <p:pic>
        <p:nvPicPr>
          <p:cNvPr id="8" name="Picture 7" descr="MaxCNG-Biomass.PM25.gif"/>
          <p:cNvPicPr>
            <a:picLocks noChangeAspect="1"/>
          </p:cNvPicPr>
          <p:nvPr/>
        </p:nvPicPr>
        <p:blipFill>
          <a:blip r:embed="rId4"/>
          <a:srcRect l="7812" r="5495" b="13897"/>
          <a:stretch>
            <a:fillRect/>
          </a:stretch>
        </p:blipFill>
        <p:spPr>
          <a:xfrm>
            <a:off x="4612107" y="2364399"/>
            <a:ext cx="4505296" cy="3738354"/>
          </a:xfrm>
          <a:prstGeom prst="rect">
            <a:avLst/>
          </a:prstGeom>
        </p:spPr>
      </p:pic>
      <p:sp>
        <p:nvSpPr>
          <p:cNvPr id="9" name="TextBox 8"/>
          <p:cNvSpPr txBox="1"/>
          <p:nvPr/>
        </p:nvSpPr>
        <p:spPr>
          <a:xfrm>
            <a:off x="440350" y="2173980"/>
            <a:ext cx="3229346" cy="369332"/>
          </a:xfrm>
          <a:prstGeom prst="rect">
            <a:avLst/>
          </a:prstGeom>
          <a:noFill/>
        </p:spPr>
        <p:txBody>
          <a:bodyPr wrap="none" rtlCol="0">
            <a:spAutoFit/>
          </a:bodyPr>
          <a:lstStyle/>
          <a:p>
            <a:r>
              <a:rPr lang="en-US" b="1" dirty="0">
                <a:latin typeface="Calibri" pitchFamily="34" charset="0"/>
              </a:rPr>
              <a:t>Difference in Max 1-hour Ozone</a:t>
            </a:r>
          </a:p>
        </p:txBody>
      </p:sp>
      <p:sp>
        <p:nvSpPr>
          <p:cNvPr id="10" name="TextBox 9"/>
          <p:cNvSpPr txBox="1"/>
          <p:nvPr/>
        </p:nvSpPr>
        <p:spPr>
          <a:xfrm>
            <a:off x="4827853" y="2169606"/>
            <a:ext cx="3592330" cy="369332"/>
          </a:xfrm>
          <a:prstGeom prst="rect">
            <a:avLst/>
          </a:prstGeom>
          <a:noFill/>
        </p:spPr>
        <p:txBody>
          <a:bodyPr wrap="none" rtlCol="0">
            <a:spAutoFit/>
          </a:bodyPr>
          <a:lstStyle/>
          <a:p>
            <a:r>
              <a:rPr lang="en-US" b="1" dirty="0">
                <a:latin typeface="Calibri" pitchFamily="34" charset="0"/>
              </a:rPr>
              <a:t>Difference in 24-hour average PM</a:t>
            </a:r>
            <a:r>
              <a:rPr lang="en-US" b="1" baseline="-25000" dirty="0">
                <a:latin typeface="Calibri" pitchFamily="34" charset="0"/>
              </a:rPr>
              <a:t>2.5</a:t>
            </a:r>
          </a:p>
        </p:txBody>
      </p:sp>
      <p:sp>
        <p:nvSpPr>
          <p:cNvPr id="11" name="TextBox 10"/>
          <p:cNvSpPr txBox="1"/>
          <p:nvPr/>
        </p:nvSpPr>
        <p:spPr>
          <a:xfrm>
            <a:off x="1073599" y="1528009"/>
            <a:ext cx="6876241" cy="553998"/>
          </a:xfrm>
          <a:prstGeom prst="rect">
            <a:avLst/>
          </a:prstGeom>
          <a:noFill/>
        </p:spPr>
        <p:txBody>
          <a:bodyPr wrap="none" rtlCol="0">
            <a:spAutoFit/>
          </a:bodyPr>
          <a:lstStyle/>
          <a:p>
            <a:r>
              <a:rPr lang="en-US" sz="3000" b="1" dirty="0">
                <a:latin typeface="Calibri" pitchFamily="34" charset="0"/>
              </a:rPr>
              <a:t>Maximum </a:t>
            </a:r>
            <a:r>
              <a:rPr lang="en-US" sz="3000" b="1" dirty="0" err="1">
                <a:latin typeface="Calibri" pitchFamily="34" charset="0"/>
              </a:rPr>
              <a:t>Biopower</a:t>
            </a:r>
            <a:r>
              <a:rPr lang="en-US" sz="3000" b="1" dirty="0">
                <a:latin typeface="Calibri" pitchFamily="34" charset="0"/>
              </a:rPr>
              <a:t> </a:t>
            </a:r>
            <a:r>
              <a:rPr lang="en-US" sz="3000" b="1" dirty="0" err="1">
                <a:latin typeface="Calibri" pitchFamily="34" charset="0"/>
              </a:rPr>
              <a:t>vs</a:t>
            </a:r>
            <a:r>
              <a:rPr lang="en-US" sz="3000" b="1" dirty="0">
                <a:latin typeface="Calibri" pitchFamily="34" charset="0"/>
              </a:rPr>
              <a:t> Current </a:t>
            </a:r>
            <a:r>
              <a:rPr lang="en-US" sz="3000" b="1" dirty="0" err="1">
                <a:latin typeface="Calibri" pitchFamily="34" charset="0"/>
              </a:rPr>
              <a:t>Biopower</a:t>
            </a:r>
            <a:r>
              <a:rPr lang="en-US" sz="3000" b="1" dirty="0">
                <a:latin typeface="Calibri" pitchFamily="34"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CNG vehicles</a:t>
            </a:r>
          </a:p>
        </p:txBody>
      </p:sp>
      <p:pic>
        <p:nvPicPr>
          <p:cNvPr id="7" name="Content Placeholder 6" descr="MaxCNG-Biomass.O3.gif"/>
          <p:cNvPicPr>
            <a:picLocks noGrp="1" noChangeAspect="1"/>
          </p:cNvPicPr>
          <p:nvPr>
            <p:ph idx="1"/>
          </p:nvPr>
        </p:nvPicPr>
        <p:blipFill>
          <a:blip r:embed="rId3"/>
          <a:srcRect l="7143" r="5167" b="12636"/>
          <a:stretch>
            <a:fillRect/>
          </a:stretch>
        </p:blipFill>
        <p:spPr>
          <a:xfrm>
            <a:off x="1" y="2370213"/>
            <a:ext cx="4557109" cy="3793104"/>
          </a:xfrm>
        </p:spPr>
      </p:pic>
      <p:pic>
        <p:nvPicPr>
          <p:cNvPr id="8" name="Picture 7" descr="MaxCNG-Biomass.PM25.gif"/>
          <p:cNvPicPr>
            <a:picLocks noChangeAspect="1"/>
          </p:cNvPicPr>
          <p:nvPr/>
        </p:nvPicPr>
        <p:blipFill>
          <a:blip r:embed="rId4"/>
          <a:srcRect l="7638" r="5495" b="13480"/>
          <a:stretch>
            <a:fillRect/>
          </a:stretch>
        </p:blipFill>
        <p:spPr>
          <a:xfrm>
            <a:off x="4604086" y="2364400"/>
            <a:ext cx="4514339" cy="3756459"/>
          </a:xfrm>
          <a:prstGeom prst="rect">
            <a:avLst/>
          </a:prstGeom>
        </p:spPr>
      </p:pic>
      <p:sp>
        <p:nvSpPr>
          <p:cNvPr id="11" name="TextBox 10"/>
          <p:cNvSpPr txBox="1"/>
          <p:nvPr/>
        </p:nvSpPr>
        <p:spPr>
          <a:xfrm>
            <a:off x="1651111" y="1528009"/>
            <a:ext cx="5816208" cy="553998"/>
          </a:xfrm>
          <a:prstGeom prst="rect">
            <a:avLst/>
          </a:prstGeom>
          <a:noFill/>
        </p:spPr>
        <p:txBody>
          <a:bodyPr wrap="none" rtlCol="0">
            <a:spAutoFit/>
          </a:bodyPr>
          <a:lstStyle/>
          <a:p>
            <a:r>
              <a:rPr lang="en-US" sz="3000" b="1" dirty="0">
                <a:latin typeface="Calibri" pitchFamily="34" charset="0"/>
              </a:rPr>
              <a:t>Maximum CNG </a:t>
            </a:r>
            <a:r>
              <a:rPr lang="en-US" sz="3000" b="1" dirty="0" err="1">
                <a:latin typeface="Calibri" pitchFamily="34" charset="0"/>
              </a:rPr>
              <a:t>vs</a:t>
            </a:r>
            <a:r>
              <a:rPr lang="en-US" sz="3000" b="1" dirty="0">
                <a:latin typeface="Calibri" pitchFamily="34" charset="0"/>
              </a:rPr>
              <a:t> Current Biomass </a:t>
            </a:r>
          </a:p>
        </p:txBody>
      </p:sp>
      <p:sp>
        <p:nvSpPr>
          <p:cNvPr id="12" name="TextBox 11"/>
          <p:cNvSpPr txBox="1"/>
          <p:nvPr/>
        </p:nvSpPr>
        <p:spPr>
          <a:xfrm>
            <a:off x="440350" y="2173980"/>
            <a:ext cx="3229346" cy="369332"/>
          </a:xfrm>
          <a:prstGeom prst="rect">
            <a:avLst/>
          </a:prstGeom>
          <a:noFill/>
        </p:spPr>
        <p:txBody>
          <a:bodyPr wrap="none" rtlCol="0">
            <a:spAutoFit/>
          </a:bodyPr>
          <a:lstStyle/>
          <a:p>
            <a:r>
              <a:rPr lang="en-US" b="1" dirty="0">
                <a:latin typeface="Calibri" pitchFamily="34" charset="0"/>
              </a:rPr>
              <a:t>Difference in Max 1-hour Ozone</a:t>
            </a:r>
          </a:p>
        </p:txBody>
      </p:sp>
      <p:sp>
        <p:nvSpPr>
          <p:cNvPr id="14" name="TextBox 13"/>
          <p:cNvSpPr txBox="1"/>
          <p:nvPr/>
        </p:nvSpPr>
        <p:spPr>
          <a:xfrm>
            <a:off x="4827853" y="2169606"/>
            <a:ext cx="3592330" cy="369332"/>
          </a:xfrm>
          <a:prstGeom prst="rect">
            <a:avLst/>
          </a:prstGeom>
          <a:noFill/>
        </p:spPr>
        <p:txBody>
          <a:bodyPr wrap="none" rtlCol="0">
            <a:spAutoFit/>
          </a:bodyPr>
          <a:lstStyle/>
          <a:p>
            <a:r>
              <a:rPr lang="en-US" b="1" dirty="0">
                <a:latin typeface="Calibri" pitchFamily="34" charset="0"/>
              </a:rPr>
              <a:t>Difference in 24-hour average PM</a:t>
            </a:r>
            <a:r>
              <a:rPr lang="en-US" b="1" baseline="-25000" dirty="0">
                <a:latin typeface="Calibri" pitchFamily="34" charset="0"/>
              </a:rPr>
              <a:t>2.5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a:hlinkClick r:id="" action="ppaction://ole?verb=0"/>
          </p:cNvPr>
          <p:cNvGraphicFramePr>
            <a:graphicFrameLocks noChangeAspect="1"/>
          </p:cNvGraphicFramePr>
          <p:nvPr/>
        </p:nvGraphicFramePr>
        <p:xfrm>
          <a:off x="3021013" y="1765300"/>
          <a:ext cx="5908675" cy="4568825"/>
        </p:xfrm>
        <a:graphic>
          <a:graphicData uri="http://schemas.openxmlformats.org/presentationml/2006/ole">
            <mc:AlternateContent xmlns:mc="http://schemas.openxmlformats.org/markup-compatibility/2006">
              <mc:Choice xmlns:v="urn:schemas-microsoft-com:vml" Requires="v">
                <p:oleObj spid="_x0000_s2057" name="Presentation" r:id="rId3" imgW="4570388" imgH="3427437" progId="PowerPoint.Show.12">
                  <p:embed/>
                </p:oleObj>
              </mc:Choice>
              <mc:Fallback>
                <p:oleObj name="Presentation" r:id="rId3" imgW="4570388" imgH="3427437" progId="PowerPoint.Show.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2004" r="2000" b="8003"/>
                      <a:stretch>
                        <a:fillRect/>
                      </a:stretch>
                    </p:blipFill>
                    <p:spPr bwMode="auto">
                      <a:xfrm>
                        <a:off x="3021013" y="1765300"/>
                        <a:ext cx="5908675" cy="456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a:xfrm>
            <a:off x="255231" y="2260600"/>
            <a:ext cx="2647044" cy="2554514"/>
          </a:xfrm>
        </p:spPr>
        <p:txBody>
          <a:bodyPr>
            <a:normAutofit fontScale="90000"/>
          </a:bodyPr>
          <a:lstStyle/>
          <a:p>
            <a:r>
              <a:rPr lang="en-US" sz="3200" b="0" dirty="0">
                <a:solidFill>
                  <a:schemeClr val="tx1"/>
                </a:solidFill>
                <a:latin typeface="Calibri" panose="020F0502020204030204" pitchFamily="34" charset="0"/>
              </a:rPr>
              <a:t>Two-thirds to three-quarters reduction in NOx needed to attain ozone standards</a:t>
            </a:r>
          </a:p>
        </p:txBody>
      </p:sp>
      <p:sp>
        <p:nvSpPr>
          <p:cNvPr id="10" name="Rectangle 9"/>
          <p:cNvSpPr/>
          <p:nvPr/>
        </p:nvSpPr>
        <p:spPr>
          <a:xfrm>
            <a:off x="3886200" y="452850"/>
            <a:ext cx="2552700" cy="1261884"/>
          </a:xfrm>
          <a:prstGeom prst="rect">
            <a:avLst/>
          </a:prstGeom>
        </p:spPr>
        <p:txBody>
          <a:bodyPr wrap="square">
            <a:spAutoFit/>
          </a:bodyPr>
          <a:lstStyle/>
          <a:p>
            <a:pPr algn="ctr"/>
            <a:r>
              <a:rPr lang="en-US" sz="1900" b="1" dirty="0">
                <a:solidFill>
                  <a:schemeClr val="accent4"/>
                </a:solidFill>
                <a:latin typeface="Arial" pitchFamily="34" charset="0"/>
                <a:cs typeface="Arial" pitchFamily="34" charset="0"/>
              </a:rPr>
              <a:t>Nitrogen Oxides Emissions in 2023 </a:t>
            </a:r>
            <a:br>
              <a:rPr lang="en-US" sz="1900" b="1" dirty="0">
                <a:solidFill>
                  <a:schemeClr val="accent4"/>
                </a:solidFill>
                <a:latin typeface="Arial" pitchFamily="34" charset="0"/>
                <a:cs typeface="Arial" pitchFamily="34" charset="0"/>
              </a:rPr>
            </a:br>
            <a:r>
              <a:rPr lang="en-US" sz="1900" b="1" dirty="0">
                <a:solidFill>
                  <a:schemeClr val="accent4"/>
                </a:solidFill>
                <a:latin typeface="Arial" pitchFamily="34" charset="0"/>
                <a:cs typeface="Arial" pitchFamily="34" charset="0"/>
              </a:rPr>
              <a:t>with Adopted Standards</a:t>
            </a:r>
          </a:p>
        </p:txBody>
      </p:sp>
      <p:sp>
        <p:nvSpPr>
          <p:cNvPr id="12" name="Rectangle 11"/>
          <p:cNvSpPr/>
          <p:nvPr/>
        </p:nvSpPr>
        <p:spPr>
          <a:xfrm>
            <a:off x="6335925" y="463300"/>
            <a:ext cx="1866900" cy="1261884"/>
          </a:xfrm>
          <a:prstGeom prst="rect">
            <a:avLst/>
          </a:prstGeom>
        </p:spPr>
        <p:txBody>
          <a:bodyPr wrap="square">
            <a:spAutoFit/>
          </a:bodyPr>
          <a:lstStyle/>
          <a:p>
            <a:pPr algn="ctr"/>
            <a:r>
              <a:rPr lang="en-US" sz="1900" b="1" dirty="0">
                <a:solidFill>
                  <a:schemeClr val="accent4"/>
                </a:solidFill>
                <a:latin typeface="Arial" pitchFamily="34" charset="0"/>
                <a:cs typeface="Arial" pitchFamily="34" charset="0"/>
              </a:rPr>
              <a:t>Additional Needed Emission Reductions</a:t>
            </a:r>
          </a:p>
        </p:txBody>
      </p:sp>
      <p:sp>
        <p:nvSpPr>
          <p:cNvPr id="21" name="TextBox 13"/>
          <p:cNvSpPr txBox="1">
            <a:spLocks noChangeArrowheads="1"/>
          </p:cNvSpPr>
          <p:nvPr/>
        </p:nvSpPr>
        <p:spPr bwMode="auto">
          <a:xfrm>
            <a:off x="3775356" y="6462068"/>
            <a:ext cx="4708244" cy="230832"/>
          </a:xfrm>
          <a:prstGeom prst="rect">
            <a:avLst/>
          </a:prstGeom>
          <a:noFill/>
          <a:ln w="9525">
            <a:noFill/>
            <a:miter lim="800000"/>
            <a:headEnd/>
            <a:tailEnd/>
          </a:ln>
        </p:spPr>
        <p:txBody>
          <a:bodyPr wrap="square">
            <a:spAutoFit/>
          </a:bodyPr>
          <a:lstStyle/>
          <a:p>
            <a:r>
              <a:rPr lang="en-US" sz="900" dirty="0">
                <a:latin typeface="Calibri" pitchFamily="34" charset="0"/>
              </a:rPr>
              <a:t>*  Source:  Ambient ozone modeling conducted by SCAQMD, 2012;  final data </a:t>
            </a:r>
          </a:p>
        </p:txBody>
      </p:sp>
    </p:spTree>
    <p:extLst>
      <p:ext uri="{BB962C8B-B14F-4D97-AF65-F5344CB8AC3E}">
        <p14:creationId xmlns:p14="http://schemas.microsoft.com/office/powerpoint/2010/main" val="110366792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4313" y="5976730"/>
            <a:ext cx="8759687" cy="59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stretch>
            <a:fillRect/>
          </a:stretch>
        </p:blipFill>
        <p:spPr>
          <a:xfrm>
            <a:off x="628824" y="1866804"/>
            <a:ext cx="7943675" cy="4262967"/>
          </a:xfrm>
          <a:prstGeom prst="rect">
            <a:avLst/>
          </a:prstGeom>
        </p:spPr>
      </p:pic>
      <p:sp>
        <p:nvSpPr>
          <p:cNvPr id="4" name="Title 3"/>
          <p:cNvSpPr>
            <a:spLocks noGrp="1"/>
          </p:cNvSpPr>
          <p:nvPr>
            <p:ph type="title"/>
          </p:nvPr>
        </p:nvSpPr>
        <p:spPr/>
        <p:txBody>
          <a:bodyPr/>
          <a:lstStyle/>
          <a:p>
            <a:r>
              <a:rPr lang="en-US" dirty="0"/>
              <a:t>Goods Movement Contribution</a:t>
            </a:r>
          </a:p>
        </p:txBody>
      </p:sp>
    </p:spTree>
    <p:extLst>
      <p:ext uri="{BB962C8B-B14F-4D97-AF65-F5344CB8AC3E}">
        <p14:creationId xmlns:p14="http://schemas.microsoft.com/office/powerpoint/2010/main" val="381151298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Capabilities</a:t>
            </a:r>
          </a:p>
        </p:txBody>
      </p:sp>
      <p:sp>
        <p:nvSpPr>
          <p:cNvPr id="3" name="Content Placeholder 2"/>
          <p:cNvSpPr>
            <a:spLocks noGrp="1"/>
          </p:cNvSpPr>
          <p:nvPr>
            <p:ph idx="1"/>
          </p:nvPr>
        </p:nvSpPr>
        <p:spPr/>
        <p:txBody>
          <a:bodyPr/>
          <a:lstStyle/>
          <a:p>
            <a:r>
              <a:rPr lang="en-US" b="1" dirty="0">
                <a:latin typeface="Calibri" pitchFamily="34" charset="0"/>
                <a:ea typeface="Calibri" pitchFamily="34" charset="0"/>
                <a:cs typeface="Calibri" pitchFamily="34" charset="0"/>
              </a:rPr>
              <a:t>Air Emissions and Air Quality Modeling Tools:</a:t>
            </a:r>
          </a:p>
          <a:p>
            <a:pPr lvl="1"/>
            <a:r>
              <a:rPr lang="en-US" dirty="0">
                <a:latin typeface="Calibri" pitchFamily="34" charset="0"/>
                <a:ea typeface="Calibri" pitchFamily="34" charset="0"/>
                <a:cs typeface="Calibri" pitchFamily="34" charset="0"/>
              </a:rPr>
              <a:t>Systematic and highly resolved </a:t>
            </a:r>
            <a:br>
              <a:rPr lang="en-US" dirty="0">
                <a:latin typeface="Calibri" pitchFamily="34" charset="0"/>
                <a:ea typeface="Calibri" pitchFamily="34" charset="0"/>
                <a:cs typeface="Calibri" pitchFamily="34" charset="0"/>
              </a:rPr>
            </a:br>
            <a:r>
              <a:rPr lang="en-US" dirty="0">
                <a:latin typeface="Calibri" pitchFamily="34" charset="0"/>
                <a:ea typeface="Calibri" pitchFamily="34" charset="0"/>
                <a:cs typeface="Calibri" pitchFamily="34" charset="0"/>
              </a:rPr>
              <a:t>methodology to analyze alternative</a:t>
            </a:r>
            <a:br>
              <a:rPr lang="en-US" dirty="0">
                <a:latin typeface="Calibri" pitchFamily="34" charset="0"/>
                <a:ea typeface="Calibri" pitchFamily="34" charset="0"/>
                <a:cs typeface="Calibri" pitchFamily="34" charset="0"/>
              </a:rPr>
            </a:br>
            <a:r>
              <a:rPr lang="en-US" dirty="0">
                <a:latin typeface="Calibri" pitchFamily="34" charset="0"/>
                <a:ea typeface="Calibri" pitchFamily="34" charset="0"/>
                <a:cs typeface="Calibri" pitchFamily="34" charset="0"/>
              </a:rPr>
              <a:t>fuels: </a:t>
            </a:r>
          </a:p>
          <a:p>
            <a:pPr lvl="2"/>
            <a:r>
              <a:rPr lang="en-US" dirty="0">
                <a:latin typeface="Calibri" pitchFamily="34" charset="0"/>
                <a:ea typeface="Calibri" pitchFamily="34" charset="0"/>
                <a:cs typeface="Calibri" pitchFamily="34" charset="0"/>
              </a:rPr>
              <a:t>Hydrogen </a:t>
            </a:r>
          </a:p>
          <a:p>
            <a:pPr lvl="2"/>
            <a:r>
              <a:rPr lang="en-US" dirty="0" err="1">
                <a:latin typeface="Calibri" pitchFamily="34" charset="0"/>
                <a:ea typeface="Calibri" pitchFamily="34" charset="0"/>
                <a:cs typeface="Calibri" pitchFamily="34" charset="0"/>
              </a:rPr>
              <a:t>Biofuels</a:t>
            </a:r>
            <a:r>
              <a:rPr lang="en-US" dirty="0">
                <a:latin typeface="Calibri" pitchFamily="34" charset="0"/>
                <a:ea typeface="Calibri" pitchFamily="34" charset="0"/>
                <a:cs typeface="Calibri" pitchFamily="34" charset="0"/>
              </a:rPr>
              <a:t> </a:t>
            </a:r>
          </a:p>
          <a:p>
            <a:pPr lvl="2"/>
            <a:r>
              <a:rPr lang="en-US" dirty="0">
                <a:latin typeface="Calibri" pitchFamily="34" charset="0"/>
                <a:ea typeface="Calibri" pitchFamily="34" charset="0"/>
                <a:cs typeface="Calibri" pitchFamily="34" charset="0"/>
              </a:rPr>
              <a:t>Distributed electricity</a:t>
            </a:r>
          </a:p>
          <a:p>
            <a:pPr lvl="1"/>
            <a:r>
              <a:rPr lang="en-US" dirty="0">
                <a:latin typeface="Calibri" pitchFamily="34" charset="0"/>
                <a:ea typeface="Calibri" pitchFamily="34" charset="0"/>
                <a:cs typeface="Calibri" pitchFamily="34" charset="0"/>
              </a:rPr>
              <a:t>Analysis of criteria pollutants and </a:t>
            </a:r>
            <a:br>
              <a:rPr lang="en-US" dirty="0">
                <a:latin typeface="Calibri" pitchFamily="34" charset="0"/>
                <a:ea typeface="Calibri" pitchFamily="34" charset="0"/>
                <a:cs typeface="Calibri" pitchFamily="34" charset="0"/>
              </a:rPr>
            </a:br>
            <a:r>
              <a:rPr lang="en-US" dirty="0">
                <a:latin typeface="Calibri" pitchFamily="34" charset="0"/>
                <a:ea typeface="Calibri" pitchFamily="34" charset="0"/>
                <a:cs typeface="Calibri" pitchFamily="34" charset="0"/>
              </a:rPr>
              <a:t>greenhouse gases emissions</a:t>
            </a:r>
          </a:p>
          <a:p>
            <a:pPr lvl="1"/>
            <a:r>
              <a:rPr lang="en-US" dirty="0">
                <a:latin typeface="Calibri" pitchFamily="34" charset="0"/>
                <a:ea typeface="Calibri" pitchFamily="34" charset="0"/>
                <a:cs typeface="Calibri" pitchFamily="34" charset="0"/>
              </a:rPr>
              <a:t>Potential uses for toxics</a:t>
            </a:r>
          </a:p>
          <a:p>
            <a:endParaRPr lang="en-US" dirty="0"/>
          </a:p>
        </p:txBody>
      </p:sp>
      <p:pic>
        <p:nvPicPr>
          <p:cNvPr id="5" name="Content Placeholder 3" descr="Street.jpg"/>
          <p:cNvPicPr>
            <a:picLocks noChangeAspect="1"/>
          </p:cNvPicPr>
          <p:nvPr/>
        </p:nvPicPr>
        <p:blipFill>
          <a:blip r:embed="rId2"/>
          <a:srcRect t="20383"/>
          <a:stretch>
            <a:fillRect/>
          </a:stretch>
        </p:blipFill>
        <p:spPr bwMode="auto">
          <a:xfrm>
            <a:off x="6256789" y="2430691"/>
            <a:ext cx="2852485" cy="3345084"/>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sp>
        <p:nvSpPr>
          <p:cNvPr id="3" name="Content Placeholder 2"/>
          <p:cNvSpPr>
            <a:spLocks noGrp="1"/>
          </p:cNvSpPr>
          <p:nvPr>
            <p:ph idx="1"/>
          </p:nvPr>
        </p:nvSpPr>
        <p:spPr/>
        <p:txBody>
          <a:bodyPr/>
          <a:lstStyle/>
          <a:p>
            <a:endParaRPr lang="en-US"/>
          </a:p>
        </p:txBody>
      </p:sp>
      <p:pic>
        <p:nvPicPr>
          <p:cNvPr id="5" name="Picture 1" descr="STREET_People3.jpg"/>
          <p:cNvPicPr>
            <a:picLocks noChangeAspect="1"/>
          </p:cNvPicPr>
          <p:nvPr/>
        </p:nvPicPr>
        <p:blipFill>
          <a:blip r:embed="rId2"/>
          <a:srcRect/>
          <a:stretch>
            <a:fillRect/>
          </a:stretch>
        </p:blipFill>
        <p:spPr bwMode="auto">
          <a:xfrm>
            <a:off x="914400" y="1221575"/>
            <a:ext cx="7315200" cy="49657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srcRect/>
          <a:stretch>
            <a:fillRect/>
          </a:stretch>
        </p:blipFill>
        <p:spPr bwMode="auto">
          <a:xfrm>
            <a:off x="280061" y="2425350"/>
            <a:ext cx="2439805" cy="1838325"/>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2971008" y="2420587"/>
            <a:ext cx="2466975" cy="1847850"/>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5690261" y="2430112"/>
            <a:ext cx="3228777" cy="1828800"/>
          </a:xfrm>
          <a:prstGeom prst="rect">
            <a:avLst/>
          </a:prstGeom>
          <a:noFill/>
          <a:ln w="9525">
            <a:noFill/>
            <a:miter lim="800000"/>
            <a:headEnd/>
            <a:tailEnd/>
          </a:ln>
        </p:spPr>
      </p:pic>
      <p:sp>
        <p:nvSpPr>
          <p:cNvPr id="9" name="TextBox 8"/>
          <p:cNvSpPr txBox="1"/>
          <p:nvPr/>
        </p:nvSpPr>
        <p:spPr>
          <a:xfrm>
            <a:off x="6218807" y="1783278"/>
            <a:ext cx="2171684" cy="584775"/>
          </a:xfrm>
          <a:prstGeom prst="rect">
            <a:avLst/>
          </a:prstGeom>
          <a:noFill/>
        </p:spPr>
        <p:txBody>
          <a:bodyPr wrap="none" rtlCol="0">
            <a:spAutoFit/>
          </a:bodyPr>
          <a:lstStyle/>
          <a:p>
            <a:pPr algn="ctr"/>
            <a:r>
              <a:rPr lang="en-US" sz="1600" dirty="0">
                <a:latin typeface="Calibri" pitchFamily="34" charset="0"/>
                <a:cs typeface="Calibri" pitchFamily="34" charset="0"/>
              </a:rPr>
              <a:t>EUPHORE</a:t>
            </a:r>
          </a:p>
          <a:p>
            <a:pPr algn="ctr"/>
            <a:r>
              <a:rPr lang="en-US" sz="1600" dirty="0">
                <a:latin typeface="Calibri" pitchFamily="34" charset="0"/>
                <a:cs typeface="Calibri" pitchFamily="34" charset="0"/>
              </a:rPr>
              <a:t>Outdoor smog chamber</a:t>
            </a:r>
          </a:p>
        </p:txBody>
      </p:sp>
      <p:sp>
        <p:nvSpPr>
          <p:cNvPr id="10" name="TextBox 9"/>
          <p:cNvSpPr txBox="1"/>
          <p:nvPr/>
        </p:nvSpPr>
        <p:spPr>
          <a:xfrm>
            <a:off x="3002917" y="1783278"/>
            <a:ext cx="2403157" cy="584775"/>
          </a:xfrm>
          <a:prstGeom prst="rect">
            <a:avLst/>
          </a:prstGeom>
          <a:noFill/>
        </p:spPr>
        <p:txBody>
          <a:bodyPr wrap="none" rtlCol="0">
            <a:spAutoFit/>
          </a:bodyPr>
          <a:lstStyle/>
          <a:p>
            <a:pPr algn="ctr"/>
            <a:r>
              <a:rPr lang="en-US" sz="1600" dirty="0">
                <a:latin typeface="Calibri" pitchFamily="34" charset="0"/>
                <a:cs typeface="Calibri" pitchFamily="34" charset="0"/>
              </a:rPr>
              <a:t>One Atmosphere Research</a:t>
            </a:r>
          </a:p>
          <a:p>
            <a:pPr algn="ctr"/>
            <a:r>
              <a:rPr lang="en-US" sz="1600" dirty="0">
                <a:latin typeface="Calibri" pitchFamily="34" charset="0"/>
                <a:cs typeface="Calibri" pitchFamily="34" charset="0"/>
              </a:rPr>
              <a:t>Outdoor chamber</a:t>
            </a:r>
          </a:p>
        </p:txBody>
      </p:sp>
      <p:sp>
        <p:nvSpPr>
          <p:cNvPr id="11" name="TextBox 10"/>
          <p:cNvSpPr txBox="1"/>
          <p:nvPr/>
        </p:nvSpPr>
        <p:spPr>
          <a:xfrm>
            <a:off x="548549" y="1783278"/>
            <a:ext cx="1902829" cy="584775"/>
          </a:xfrm>
          <a:prstGeom prst="rect">
            <a:avLst/>
          </a:prstGeom>
          <a:noFill/>
        </p:spPr>
        <p:txBody>
          <a:bodyPr wrap="none" rtlCol="0">
            <a:spAutoFit/>
          </a:bodyPr>
          <a:lstStyle/>
          <a:p>
            <a:pPr algn="ctr"/>
            <a:r>
              <a:rPr lang="en-US" sz="1600" dirty="0">
                <a:latin typeface="Calibri" pitchFamily="34" charset="0"/>
                <a:cs typeface="Calibri" pitchFamily="34" charset="0"/>
              </a:rPr>
              <a:t>Aerosol Flow System</a:t>
            </a:r>
          </a:p>
          <a:p>
            <a:pPr algn="ctr"/>
            <a:r>
              <a:rPr lang="en-US" sz="1600" dirty="0">
                <a:latin typeface="Calibri" pitchFamily="34" charset="0"/>
                <a:cs typeface="Calibri" pitchFamily="34" charset="0"/>
              </a:rPr>
              <a:t>Indoor chamber</a:t>
            </a:r>
          </a:p>
        </p:txBody>
      </p:sp>
      <p:sp>
        <p:nvSpPr>
          <p:cNvPr id="12" name="Title 11"/>
          <p:cNvSpPr>
            <a:spLocks noGrp="1"/>
          </p:cNvSpPr>
          <p:nvPr>
            <p:ph type="title"/>
          </p:nvPr>
        </p:nvSpPr>
        <p:spPr/>
        <p:txBody>
          <a:bodyPr/>
          <a:lstStyle/>
          <a:p>
            <a:r>
              <a:rPr lang="en-US" dirty="0"/>
              <a:t>Chamber Studies</a:t>
            </a:r>
          </a:p>
        </p:txBody>
      </p:sp>
      <p:sp>
        <p:nvSpPr>
          <p:cNvPr id="14" name="TextBox 13"/>
          <p:cNvSpPr txBox="1"/>
          <p:nvPr/>
        </p:nvSpPr>
        <p:spPr>
          <a:xfrm>
            <a:off x="978570" y="4417620"/>
            <a:ext cx="1042786" cy="369332"/>
          </a:xfrm>
          <a:prstGeom prst="rect">
            <a:avLst/>
          </a:prstGeom>
          <a:noFill/>
        </p:spPr>
        <p:txBody>
          <a:bodyPr wrap="none" rtlCol="0">
            <a:spAutoFit/>
          </a:bodyPr>
          <a:lstStyle/>
          <a:p>
            <a:r>
              <a:rPr lang="en-US" dirty="0">
                <a:latin typeface="Calibri" pitchFamily="34" charset="0"/>
                <a:cs typeface="Calibri" pitchFamily="34" charset="0"/>
              </a:rPr>
              <a:t>UC Irvine</a:t>
            </a:r>
          </a:p>
        </p:txBody>
      </p:sp>
      <p:sp>
        <p:nvSpPr>
          <p:cNvPr id="15" name="TextBox 14"/>
          <p:cNvSpPr txBox="1"/>
          <p:nvPr/>
        </p:nvSpPr>
        <p:spPr>
          <a:xfrm>
            <a:off x="3902169" y="4447308"/>
            <a:ext cx="604653" cy="369332"/>
          </a:xfrm>
          <a:prstGeom prst="rect">
            <a:avLst/>
          </a:prstGeom>
          <a:noFill/>
        </p:spPr>
        <p:txBody>
          <a:bodyPr wrap="none" rtlCol="0">
            <a:spAutoFit/>
          </a:bodyPr>
          <a:lstStyle/>
          <a:p>
            <a:r>
              <a:rPr lang="en-US" dirty="0">
                <a:latin typeface="Calibri" pitchFamily="34" charset="0"/>
                <a:cs typeface="Calibri" pitchFamily="34" charset="0"/>
              </a:rPr>
              <a:t>UNC</a:t>
            </a:r>
          </a:p>
        </p:txBody>
      </p:sp>
      <p:sp>
        <p:nvSpPr>
          <p:cNvPr id="16" name="TextBox 15"/>
          <p:cNvSpPr txBox="1"/>
          <p:nvPr/>
        </p:nvSpPr>
        <p:spPr>
          <a:xfrm>
            <a:off x="6510201" y="4417620"/>
            <a:ext cx="1588897" cy="369332"/>
          </a:xfrm>
          <a:prstGeom prst="rect">
            <a:avLst/>
          </a:prstGeom>
          <a:noFill/>
        </p:spPr>
        <p:txBody>
          <a:bodyPr wrap="none" rtlCol="0">
            <a:spAutoFit/>
          </a:bodyPr>
          <a:lstStyle/>
          <a:p>
            <a:r>
              <a:rPr lang="en-US" dirty="0">
                <a:latin typeface="Calibri" pitchFamily="34" charset="0"/>
                <a:cs typeface="Calibri" pitchFamily="34" charset="0"/>
              </a:rPr>
              <a:t>Valencia, Spain</a:t>
            </a:r>
          </a:p>
        </p:txBody>
      </p:sp>
    </p:spTree>
    <p:extLst>
      <p:ext uri="{BB962C8B-B14F-4D97-AF65-F5344CB8AC3E}">
        <p14:creationId xmlns:p14="http://schemas.microsoft.com/office/powerpoint/2010/main" val="4264712571"/>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0" y="1195075"/>
            <a:ext cx="8229600" cy="4530725"/>
          </a:xfrm>
        </p:spPr>
        <p:txBody>
          <a:bodyPr/>
          <a:lstStyle/>
          <a:p>
            <a:r>
              <a:rPr lang="en-GB" sz="1300" dirty="0">
                <a:latin typeface="Calibri" pitchFamily="34" charset="0"/>
              </a:rPr>
              <a:t>Rodriguez M., Carreras-Sospedra M., Medrano M., Brouwer J., Samuelsen G.S. and </a:t>
            </a:r>
            <a:r>
              <a:rPr lang="en-GB" sz="1300" dirty="0" err="1">
                <a:latin typeface="Calibri" pitchFamily="34" charset="0"/>
              </a:rPr>
              <a:t>Dabdub</a:t>
            </a:r>
            <a:r>
              <a:rPr lang="en-GB" sz="1300" dirty="0">
                <a:latin typeface="Calibri" pitchFamily="34" charset="0"/>
              </a:rPr>
              <a:t> D., </a:t>
            </a:r>
            <a:r>
              <a:rPr lang="en-GB" sz="1300" b="1" dirty="0">
                <a:latin typeface="Calibri" pitchFamily="34" charset="0"/>
              </a:rPr>
              <a:t>2006</a:t>
            </a:r>
            <a:r>
              <a:rPr lang="en-GB" sz="1300" dirty="0">
                <a:latin typeface="Calibri" pitchFamily="34" charset="0"/>
              </a:rPr>
              <a:t>.  Air quality impacts of distributed power generation in the South Coast Air Basin of California 1: scenario development and </a:t>
            </a:r>
            <a:r>
              <a:rPr lang="en-GB" sz="1300" dirty="0" err="1">
                <a:latin typeface="Calibri" pitchFamily="34" charset="0"/>
              </a:rPr>
              <a:t>modeling</a:t>
            </a:r>
            <a:r>
              <a:rPr lang="en-GB" sz="1300" dirty="0">
                <a:latin typeface="Calibri" pitchFamily="34" charset="0"/>
              </a:rPr>
              <a:t> analysis. </a:t>
            </a:r>
            <a:r>
              <a:rPr lang="en-GB" sz="1300" i="1" dirty="0">
                <a:latin typeface="Calibri" pitchFamily="34" charset="0"/>
              </a:rPr>
              <a:t>Atmospheric Environment,</a:t>
            </a:r>
            <a:r>
              <a:rPr lang="en-GB" sz="1300" dirty="0">
                <a:latin typeface="Calibri" pitchFamily="34" charset="0"/>
              </a:rPr>
              <a:t> 40, 5508-5521. </a:t>
            </a:r>
            <a:endParaRPr lang="en-US" sz="1300" dirty="0">
              <a:latin typeface="Calibri" pitchFamily="34" charset="0"/>
            </a:endParaRPr>
          </a:p>
          <a:p>
            <a:r>
              <a:rPr lang="en-GB" sz="1300" dirty="0">
                <a:latin typeface="Calibri" pitchFamily="34" charset="0"/>
              </a:rPr>
              <a:t>Carreras-Sospedra M., </a:t>
            </a:r>
            <a:r>
              <a:rPr lang="en-GB" sz="1300" dirty="0" err="1">
                <a:latin typeface="Calibri" pitchFamily="34" charset="0"/>
              </a:rPr>
              <a:t>Dabdub</a:t>
            </a:r>
            <a:r>
              <a:rPr lang="en-GB" sz="1300" dirty="0">
                <a:latin typeface="Calibri" pitchFamily="34" charset="0"/>
              </a:rPr>
              <a:t> D., Brouwer J., </a:t>
            </a:r>
            <a:r>
              <a:rPr lang="en-GB" sz="1300" dirty="0" err="1">
                <a:latin typeface="Calibri" pitchFamily="34" charset="0"/>
              </a:rPr>
              <a:t>Knipping</a:t>
            </a:r>
            <a:r>
              <a:rPr lang="en-GB" sz="1300" dirty="0">
                <a:latin typeface="Calibri" pitchFamily="34" charset="0"/>
              </a:rPr>
              <a:t> E., Kumar N., Darrow K., </a:t>
            </a:r>
            <a:r>
              <a:rPr lang="en-GB" sz="1300" dirty="0" err="1">
                <a:latin typeface="Calibri" pitchFamily="34" charset="0"/>
              </a:rPr>
              <a:t>Hampson</a:t>
            </a:r>
            <a:r>
              <a:rPr lang="en-GB" sz="1300" dirty="0">
                <a:latin typeface="Calibri" pitchFamily="34" charset="0"/>
              </a:rPr>
              <a:t> A. and </a:t>
            </a:r>
            <a:r>
              <a:rPr lang="en-GB" sz="1300" dirty="0" err="1">
                <a:latin typeface="Calibri" pitchFamily="34" charset="0"/>
              </a:rPr>
              <a:t>Hedman</a:t>
            </a:r>
            <a:r>
              <a:rPr lang="en-GB" sz="1300" dirty="0">
                <a:latin typeface="Calibri" pitchFamily="34" charset="0"/>
              </a:rPr>
              <a:t> B., </a:t>
            </a:r>
            <a:r>
              <a:rPr lang="en-GB" sz="1300" b="1" dirty="0">
                <a:latin typeface="Calibri" pitchFamily="34" charset="0"/>
              </a:rPr>
              <a:t>2008</a:t>
            </a:r>
            <a:r>
              <a:rPr lang="en-GB" sz="1300" dirty="0">
                <a:latin typeface="Calibri" pitchFamily="34" charset="0"/>
              </a:rPr>
              <a:t>.  Air quality impacts of distributed energy resources implemented in the North-eastern United States. </a:t>
            </a:r>
            <a:r>
              <a:rPr lang="en-GB" sz="1300" i="1" dirty="0">
                <a:latin typeface="Calibri" pitchFamily="34" charset="0"/>
              </a:rPr>
              <a:t>Journal of the Air &amp; Waste Management Association, </a:t>
            </a:r>
            <a:r>
              <a:rPr lang="en-GB" sz="1300" dirty="0">
                <a:latin typeface="Calibri" pitchFamily="34" charset="0"/>
              </a:rPr>
              <a:t>58, 902-912. </a:t>
            </a:r>
            <a:endParaRPr lang="en-US" sz="1300" dirty="0">
              <a:latin typeface="Calibri" pitchFamily="34" charset="0"/>
            </a:endParaRPr>
          </a:p>
          <a:p>
            <a:r>
              <a:rPr lang="en-GB" sz="1300" dirty="0">
                <a:latin typeface="Calibri" pitchFamily="34" charset="0"/>
              </a:rPr>
              <a:t>Medrano, M., Brouwer, J., Carreras-Sospedra, M., Rodriguez, M.A., </a:t>
            </a:r>
            <a:r>
              <a:rPr lang="en-GB" sz="1300" dirty="0" err="1">
                <a:latin typeface="Calibri" pitchFamily="34" charset="0"/>
              </a:rPr>
              <a:t>Dabdub</a:t>
            </a:r>
            <a:r>
              <a:rPr lang="en-GB" sz="1300" dirty="0">
                <a:latin typeface="Calibri" pitchFamily="34" charset="0"/>
              </a:rPr>
              <a:t>, D., Samuelsen G.S., </a:t>
            </a:r>
            <a:r>
              <a:rPr lang="en-GB" sz="1300" b="1" dirty="0">
                <a:latin typeface="Calibri" pitchFamily="34" charset="0"/>
              </a:rPr>
              <a:t>2008</a:t>
            </a:r>
            <a:r>
              <a:rPr lang="en-GB" sz="1300" dirty="0">
                <a:latin typeface="Calibri" pitchFamily="34" charset="0"/>
              </a:rPr>
              <a:t>.  A Methodology for Developing Distributed Generation Scenarios in Urban Areas using Geographical Information Systems. </a:t>
            </a:r>
            <a:r>
              <a:rPr lang="en-GB" sz="1300" i="1" dirty="0">
                <a:latin typeface="Calibri" pitchFamily="34" charset="0"/>
              </a:rPr>
              <a:t>International Journal of Energy Technology and Policy</a:t>
            </a:r>
            <a:r>
              <a:rPr lang="en-GB" sz="1300" dirty="0">
                <a:latin typeface="Calibri" pitchFamily="34" charset="0"/>
              </a:rPr>
              <a:t>, 6, 413-434.</a:t>
            </a:r>
            <a:endParaRPr lang="en-US" sz="1300" dirty="0">
              <a:latin typeface="Calibri" pitchFamily="34" charset="0"/>
            </a:endParaRPr>
          </a:p>
          <a:p>
            <a:r>
              <a:rPr lang="en-GB" sz="1300" dirty="0">
                <a:latin typeface="Calibri" pitchFamily="34" charset="0"/>
              </a:rPr>
              <a:t>Carreras-Sospedra M., </a:t>
            </a:r>
            <a:r>
              <a:rPr lang="en-GB" sz="1300" dirty="0" err="1">
                <a:latin typeface="Calibri" pitchFamily="34" charset="0"/>
              </a:rPr>
              <a:t>Vutukuru</a:t>
            </a:r>
            <a:r>
              <a:rPr lang="en-GB" sz="1300" dirty="0">
                <a:latin typeface="Calibri" pitchFamily="34" charset="0"/>
              </a:rPr>
              <a:t> S.K., Brouwer J., </a:t>
            </a:r>
            <a:r>
              <a:rPr lang="en-GB" sz="1300" dirty="0" err="1">
                <a:latin typeface="Calibri" pitchFamily="34" charset="0"/>
              </a:rPr>
              <a:t>Dabdub</a:t>
            </a:r>
            <a:r>
              <a:rPr lang="en-GB" sz="1300" dirty="0">
                <a:latin typeface="Calibri" pitchFamily="34" charset="0"/>
              </a:rPr>
              <a:t> D., </a:t>
            </a:r>
            <a:r>
              <a:rPr lang="en-GB" sz="1300" b="1" dirty="0">
                <a:latin typeface="Calibri" pitchFamily="34" charset="0"/>
              </a:rPr>
              <a:t>2010</a:t>
            </a:r>
            <a:r>
              <a:rPr lang="en-GB" sz="1300" dirty="0">
                <a:latin typeface="Calibri" pitchFamily="34" charset="0"/>
              </a:rPr>
              <a:t>. Air Quality Impacts of Central Power Generation Compared to Distributed Generation in the South Coast Air Basin of California.  </a:t>
            </a:r>
            <a:r>
              <a:rPr lang="en-GB" sz="1300" i="1" dirty="0">
                <a:latin typeface="Calibri" pitchFamily="34" charset="0"/>
              </a:rPr>
              <a:t>Atmospheric Environment</a:t>
            </a:r>
            <a:r>
              <a:rPr lang="en-GB" sz="1300" dirty="0">
                <a:latin typeface="Calibri" pitchFamily="34" charset="0"/>
              </a:rPr>
              <a:t>, 44, 3215-3223.</a:t>
            </a:r>
          </a:p>
          <a:p>
            <a:r>
              <a:rPr lang="en-US" sz="1300" dirty="0" err="1">
                <a:latin typeface="Calibri" pitchFamily="34" charset="0"/>
              </a:rPr>
              <a:t>Vutukuru</a:t>
            </a:r>
            <a:r>
              <a:rPr lang="en-US" sz="1300" dirty="0">
                <a:latin typeface="Calibri" pitchFamily="34" charset="0"/>
              </a:rPr>
              <a:t> S., Carreras-Sospedra M., Brouwer J. and </a:t>
            </a:r>
            <a:r>
              <a:rPr lang="en-US" sz="1300" dirty="0" err="1">
                <a:latin typeface="Calibri" pitchFamily="34" charset="0"/>
              </a:rPr>
              <a:t>Dabdub</a:t>
            </a:r>
            <a:r>
              <a:rPr lang="en-US" sz="1300" dirty="0">
                <a:latin typeface="Calibri" pitchFamily="34" charset="0"/>
              </a:rPr>
              <a:t> D., </a:t>
            </a:r>
            <a:r>
              <a:rPr lang="en-US" sz="1300" b="1" dirty="0">
                <a:latin typeface="Calibri" pitchFamily="34" charset="0"/>
              </a:rPr>
              <a:t>2011</a:t>
            </a:r>
            <a:r>
              <a:rPr lang="en-US" sz="1300" dirty="0">
                <a:latin typeface="Calibri" pitchFamily="34" charset="0"/>
              </a:rPr>
              <a:t>. Future impacts of distributed power generation on ambient ozone and particulate matter concentrations in the San Joaquin Valley of California.. </a:t>
            </a:r>
            <a:r>
              <a:rPr lang="en-US" sz="1300" i="1" dirty="0">
                <a:latin typeface="Calibri" pitchFamily="34" charset="0"/>
              </a:rPr>
              <a:t>J. Air &amp; Waste Manage. Assoc.,</a:t>
            </a:r>
            <a:r>
              <a:rPr lang="en-US" sz="1300" dirty="0">
                <a:latin typeface="Calibri" pitchFamily="34" charset="0"/>
              </a:rPr>
              <a:t> 61, 1319-1333</a:t>
            </a:r>
            <a:endParaRPr lang="en-GB" sz="1300" dirty="0">
              <a:latin typeface="Calibri" pitchFamily="34" charset="0"/>
            </a:endParaRPr>
          </a:p>
          <a:p>
            <a:r>
              <a:rPr lang="en-GB" sz="1300" dirty="0">
                <a:latin typeface="Calibri" pitchFamily="34" charset="0"/>
              </a:rPr>
              <a:t>Stephens-Romero S.D., Samuelsen G.S., </a:t>
            </a:r>
            <a:r>
              <a:rPr lang="en-GB" sz="1300" b="1" dirty="0">
                <a:latin typeface="Calibri" pitchFamily="34" charset="0"/>
              </a:rPr>
              <a:t>2008</a:t>
            </a:r>
            <a:r>
              <a:rPr lang="en-GB" sz="1300" dirty="0">
                <a:latin typeface="Calibri" pitchFamily="34" charset="0"/>
              </a:rPr>
              <a:t>. </a:t>
            </a:r>
            <a:r>
              <a:rPr lang="en-US" sz="1300" dirty="0">
                <a:latin typeface="Calibri" pitchFamily="34" charset="0"/>
              </a:rPr>
              <a:t>Demonstration of a novel assessment methodology for hydrogen infrastructure deployment .  </a:t>
            </a:r>
            <a:r>
              <a:rPr lang="en-US" sz="1300" i="1" dirty="0">
                <a:latin typeface="Calibri" pitchFamily="34" charset="0"/>
              </a:rPr>
              <a:t>International Journal of Hydrogen Energy</a:t>
            </a:r>
            <a:r>
              <a:rPr lang="en-US" sz="1300" dirty="0">
                <a:latin typeface="Calibri" pitchFamily="34" charset="0"/>
              </a:rPr>
              <a:t>.  34, 628-641.</a:t>
            </a:r>
          </a:p>
          <a:p>
            <a:r>
              <a:rPr lang="en-GB" sz="1300" dirty="0">
                <a:latin typeface="Calibri" pitchFamily="34" charset="0"/>
              </a:rPr>
              <a:t>Stephens-Romero S.D., Carreras-Sospedra M., </a:t>
            </a:r>
            <a:r>
              <a:rPr lang="en-GB" sz="1300" dirty="0" err="1">
                <a:latin typeface="Calibri" pitchFamily="34" charset="0"/>
              </a:rPr>
              <a:t>Dabdub</a:t>
            </a:r>
            <a:r>
              <a:rPr lang="en-GB" sz="1300" dirty="0">
                <a:latin typeface="Calibri" pitchFamily="34" charset="0"/>
              </a:rPr>
              <a:t> D., Brouwer J., Samuelsen G.S., </a:t>
            </a:r>
            <a:r>
              <a:rPr lang="en-GB" sz="1300" b="1" dirty="0">
                <a:latin typeface="Calibri" pitchFamily="34" charset="0"/>
              </a:rPr>
              <a:t>2009</a:t>
            </a:r>
            <a:r>
              <a:rPr lang="en-GB" sz="1300" dirty="0">
                <a:latin typeface="Calibri" pitchFamily="34" charset="0"/>
              </a:rPr>
              <a:t>. Determining Air Quality Impacts of Hydrogen Infrastructure and Fuel Cell Vehicles. </a:t>
            </a:r>
            <a:r>
              <a:rPr lang="en-GB" sz="1300" i="1" dirty="0">
                <a:latin typeface="Calibri" pitchFamily="34" charset="0"/>
              </a:rPr>
              <a:t>Environmental Science Technology.</a:t>
            </a:r>
            <a:r>
              <a:rPr lang="en-GB" sz="1300" dirty="0">
                <a:latin typeface="Calibri" pitchFamily="34" charset="0"/>
              </a:rPr>
              <a:t> 43, 9022-9029.</a:t>
            </a:r>
          </a:p>
          <a:p>
            <a:r>
              <a:rPr lang="en-US" sz="1300" dirty="0">
                <a:latin typeface="Calibri" pitchFamily="34" charset="0"/>
              </a:rPr>
              <a:t>Stephens-Romero S.D., Brown T.M., Kang J.E., </a:t>
            </a:r>
            <a:r>
              <a:rPr lang="en-US" sz="1300" dirty="0" err="1">
                <a:latin typeface="Calibri" pitchFamily="34" charset="0"/>
              </a:rPr>
              <a:t>Recker</a:t>
            </a:r>
            <a:r>
              <a:rPr lang="en-US" sz="1300" dirty="0">
                <a:latin typeface="Calibri" pitchFamily="34" charset="0"/>
              </a:rPr>
              <a:t> W.W., Samuelsen G.S., </a:t>
            </a:r>
            <a:r>
              <a:rPr lang="en-US" sz="1300" b="1" dirty="0">
                <a:latin typeface="Calibri" pitchFamily="34" charset="0"/>
              </a:rPr>
              <a:t>2010</a:t>
            </a:r>
            <a:r>
              <a:rPr lang="en-US" sz="1300" dirty="0">
                <a:latin typeface="Calibri" pitchFamily="34" charset="0"/>
              </a:rPr>
              <a:t>.  Systematic planning to optimize investments in hydrogen infrastructure deployment.  </a:t>
            </a:r>
            <a:r>
              <a:rPr lang="en-US" sz="1300" i="1" dirty="0">
                <a:latin typeface="Calibri" pitchFamily="34" charset="0"/>
              </a:rPr>
              <a:t>International Journal of Hydrogen Energy</a:t>
            </a:r>
            <a:r>
              <a:rPr lang="en-US" sz="1300" dirty="0">
                <a:latin typeface="Calibri" pitchFamily="34" charset="0"/>
              </a:rPr>
              <a:t>, 35, 4652-4667.</a:t>
            </a:r>
            <a:r>
              <a:rPr lang="en-US" sz="1300" b="1" i="1" dirty="0">
                <a:latin typeface="Calibri" pitchFamily="34" charset="0"/>
              </a:rPr>
              <a:t> </a:t>
            </a:r>
            <a:endParaRPr lang="en-US" sz="1300" dirty="0">
              <a:latin typeface="Calibri" pitchFamily="34" charset="0"/>
            </a:endParaRPr>
          </a:p>
          <a:p>
            <a:endParaRPr lang="en-US" sz="1300" dirty="0">
              <a:latin typeface="Calibri" pitchFamily="34" charset="0"/>
            </a:endParaRPr>
          </a:p>
          <a:p>
            <a:endParaRPr lang="en-US" sz="1300" dirty="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Studies</a:t>
            </a:r>
          </a:p>
        </p:txBody>
      </p:sp>
      <p:pic>
        <p:nvPicPr>
          <p:cNvPr id="4" name="Picture 3" descr="modeling.jpg"/>
          <p:cNvPicPr>
            <a:picLocks noChangeAspect="1"/>
          </p:cNvPicPr>
          <p:nvPr/>
        </p:nvPicPr>
        <p:blipFill>
          <a:blip r:embed="rId2" cstate="print"/>
          <a:stretch>
            <a:fillRect/>
          </a:stretch>
        </p:blipFill>
        <p:spPr>
          <a:xfrm>
            <a:off x="1508166" y="1344492"/>
            <a:ext cx="6127668" cy="4592293"/>
          </a:xfrm>
          <a:prstGeom prst="rect">
            <a:avLst/>
          </a:prstGeom>
        </p:spPr>
      </p:pic>
      <p:sp>
        <p:nvSpPr>
          <p:cNvPr id="5" name="TextBox 4"/>
          <p:cNvSpPr txBox="1"/>
          <p:nvPr/>
        </p:nvSpPr>
        <p:spPr>
          <a:xfrm>
            <a:off x="2632527" y="6211669"/>
            <a:ext cx="3878946" cy="584775"/>
          </a:xfrm>
          <a:prstGeom prst="rect">
            <a:avLst/>
          </a:prstGeom>
          <a:noFill/>
        </p:spPr>
        <p:txBody>
          <a:bodyPr wrap="none" rtlCol="0">
            <a:spAutoFit/>
          </a:bodyPr>
          <a:lstStyle/>
          <a:p>
            <a:pPr algn="ctr"/>
            <a:r>
              <a:rPr lang="en-US" sz="1600" dirty="0">
                <a:latin typeface="Calibri" pitchFamily="34" charset="0"/>
                <a:cs typeface="Calibri" pitchFamily="34" charset="0"/>
              </a:rPr>
              <a:t>IBM 1401 computer circa 1960</a:t>
            </a:r>
          </a:p>
          <a:p>
            <a:pPr algn="ctr"/>
            <a:r>
              <a:rPr lang="en-US" sz="1600" dirty="0">
                <a:latin typeface="Calibri" pitchFamily="34" charset="0"/>
                <a:cs typeface="Calibri" pitchFamily="34" charset="0"/>
              </a:rPr>
              <a:t>Photo courtesy of the IBM corporate archive</a:t>
            </a:r>
          </a:p>
        </p:txBody>
      </p:sp>
    </p:spTree>
    <p:extLst>
      <p:ext uri="{BB962C8B-B14F-4D97-AF65-F5344CB8AC3E}">
        <p14:creationId xmlns:p14="http://schemas.microsoft.com/office/powerpoint/2010/main" val="154252999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a:defRPr/>
            </a:pPr>
            <a:r>
              <a:rPr lang="en-US" dirty="0"/>
              <a:t>Different Types of Models</a:t>
            </a:r>
          </a:p>
        </p:txBody>
      </p:sp>
      <p:sp>
        <p:nvSpPr>
          <p:cNvPr id="197635" name="Rectangle 3"/>
          <p:cNvSpPr>
            <a:spLocks noGrp="1" noChangeArrowheads="1"/>
          </p:cNvSpPr>
          <p:nvPr>
            <p:ph type="body" idx="1"/>
          </p:nvPr>
        </p:nvSpPr>
        <p:spPr>
          <a:xfrm>
            <a:off x="1255222" y="1550324"/>
            <a:ext cx="7306887" cy="4530725"/>
          </a:xfrm>
        </p:spPr>
        <p:txBody>
          <a:bodyPr/>
          <a:lstStyle/>
          <a:p>
            <a:pPr>
              <a:defRPr/>
            </a:pPr>
            <a:r>
              <a:rPr lang="en-US" dirty="0"/>
              <a:t>Numerical Weather Predictions Models</a:t>
            </a:r>
          </a:p>
          <a:p>
            <a:pPr>
              <a:defRPr/>
            </a:pPr>
            <a:endParaRPr lang="en-US" dirty="0"/>
          </a:p>
          <a:p>
            <a:pPr>
              <a:defRPr/>
            </a:pPr>
            <a:r>
              <a:rPr lang="en-US" dirty="0"/>
              <a:t>Climate Models</a:t>
            </a:r>
          </a:p>
          <a:p>
            <a:pPr>
              <a:defRPr/>
            </a:pPr>
            <a:endParaRPr lang="en-US" dirty="0"/>
          </a:p>
          <a:p>
            <a:pPr>
              <a:defRPr/>
            </a:pPr>
            <a:r>
              <a:rPr lang="en-US" dirty="0"/>
              <a:t>Chemical Atmospheric Models:</a:t>
            </a:r>
          </a:p>
          <a:p>
            <a:pPr lvl="1">
              <a:defRPr/>
            </a:pPr>
            <a:r>
              <a:rPr lang="en-US" dirty="0"/>
              <a:t>Box Models</a:t>
            </a:r>
          </a:p>
          <a:p>
            <a:pPr lvl="1">
              <a:defRPr/>
            </a:pPr>
            <a:r>
              <a:rPr lang="en-US" dirty="0"/>
              <a:t>Urban and Mesoscale Models</a:t>
            </a:r>
          </a:p>
          <a:p>
            <a:pPr lvl="1">
              <a:defRPr/>
            </a:pPr>
            <a:r>
              <a:rPr lang="en-US" dirty="0"/>
              <a:t>Global Chemical Transport Models</a:t>
            </a:r>
          </a:p>
        </p:txBody>
      </p:sp>
    </p:spTree>
    <p:extLst>
      <p:ext uri="{BB962C8B-B14F-4D97-AF65-F5344CB8AC3E}">
        <p14:creationId xmlns:p14="http://schemas.microsoft.com/office/powerpoint/2010/main" val="370006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a:defRPr/>
            </a:pPr>
            <a:r>
              <a:rPr lang="en-US" dirty="0"/>
              <a:t>Numerical Weather Predictions</a:t>
            </a:r>
          </a:p>
        </p:txBody>
      </p:sp>
      <p:pic>
        <p:nvPicPr>
          <p:cNvPr id="409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447675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409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28800"/>
            <a:ext cx="32194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83358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4800"/>
            <a:ext cx="7010400" cy="70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2" name="TextBox 1"/>
          <p:cNvSpPr txBox="1"/>
          <p:nvPr/>
        </p:nvSpPr>
        <p:spPr>
          <a:xfrm>
            <a:off x="249382" y="1268258"/>
            <a:ext cx="738664" cy="4354718"/>
          </a:xfrm>
          <a:prstGeom prst="rect">
            <a:avLst/>
          </a:prstGeom>
          <a:noFill/>
        </p:spPr>
        <p:txBody>
          <a:bodyPr vert="vert270" wrap="none" rtlCol="0">
            <a:spAutoFit/>
          </a:bodyPr>
          <a:lstStyle/>
          <a:p>
            <a:r>
              <a:rPr lang="en-US" sz="3600" b="1" dirty="0">
                <a:solidFill>
                  <a:schemeClr val="tx2"/>
                </a:solidFill>
                <a:latin typeface="+mj-lt"/>
                <a:ea typeface="ヒラギノ角ゴ Pro W3" pitchFamily="-110" charset="-128"/>
                <a:cs typeface="ヒラギノ角ゴ Pro W3" pitchFamily="-110" charset="-128"/>
              </a:rPr>
              <a:t>Global</a:t>
            </a:r>
            <a:r>
              <a:rPr lang="en-US" dirty="0"/>
              <a:t> </a:t>
            </a:r>
            <a:r>
              <a:rPr lang="en-US" sz="3600" b="1" dirty="0">
                <a:solidFill>
                  <a:schemeClr val="tx2"/>
                </a:solidFill>
                <a:latin typeface="+mj-lt"/>
                <a:ea typeface="ヒラギノ角ゴ Pro W3" pitchFamily="-110" charset="-128"/>
                <a:cs typeface="ヒラギノ角ゴ Pro W3" pitchFamily="-110" charset="-128"/>
              </a:rPr>
              <a:t>Climate Model</a:t>
            </a:r>
          </a:p>
        </p:txBody>
      </p:sp>
    </p:spTree>
    <p:extLst>
      <p:ext uri="{BB962C8B-B14F-4D97-AF65-F5344CB8AC3E}">
        <p14:creationId xmlns:p14="http://schemas.microsoft.com/office/powerpoint/2010/main" val="1528700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9525"/>
            <a:ext cx="66675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2" name="Rectangle 1"/>
          <p:cNvSpPr/>
          <p:nvPr/>
        </p:nvSpPr>
        <p:spPr>
          <a:xfrm>
            <a:off x="309567" y="1251641"/>
            <a:ext cx="738664" cy="4354718"/>
          </a:xfrm>
          <a:prstGeom prst="rect">
            <a:avLst/>
          </a:prstGeom>
        </p:spPr>
        <p:txBody>
          <a:bodyPr vert="vert270" wrap="none">
            <a:spAutoFit/>
          </a:bodyPr>
          <a:lstStyle/>
          <a:p>
            <a:r>
              <a:rPr lang="en-US" sz="3600" b="1" dirty="0">
                <a:solidFill>
                  <a:schemeClr val="tx2"/>
                </a:solidFill>
                <a:latin typeface="+mj-lt"/>
                <a:ea typeface="ヒラギノ角ゴ Pro W3" pitchFamily="-110" charset="-128"/>
                <a:cs typeface="ヒラギノ角ゴ Pro W3" pitchFamily="-110" charset="-128"/>
              </a:rPr>
              <a:t>Global</a:t>
            </a:r>
            <a:r>
              <a:rPr lang="en-US" dirty="0"/>
              <a:t> </a:t>
            </a:r>
            <a:r>
              <a:rPr lang="en-US" sz="3600" b="1" dirty="0">
                <a:solidFill>
                  <a:schemeClr val="tx2"/>
                </a:solidFill>
                <a:latin typeface="+mj-lt"/>
                <a:ea typeface="ヒラギノ角ゴ Pro W3" pitchFamily="-110" charset="-128"/>
                <a:cs typeface="ヒラギノ角ゴ Pro W3" pitchFamily="-110" charset="-128"/>
              </a:rPr>
              <a:t>Climate Model</a:t>
            </a:r>
          </a:p>
        </p:txBody>
      </p:sp>
    </p:spTree>
    <p:extLst>
      <p:ext uri="{BB962C8B-B14F-4D97-AF65-F5344CB8AC3E}">
        <p14:creationId xmlns:p14="http://schemas.microsoft.com/office/powerpoint/2010/main" val="436790669"/>
      </p:ext>
    </p:extLst>
  </p:cSld>
  <p:clrMapOvr>
    <a:masterClrMapping/>
  </p:clrMapOvr>
</p:sld>
</file>

<file path=ppt/theme/theme1.xml><?xml version="1.0" encoding="utf-8"?>
<a:theme xmlns:a="http://schemas.openxmlformats.org/drawingml/2006/main" name="Edge">
  <a:themeElements>
    <a:clrScheme name="Edge 13">
      <a:dk1>
        <a:srgbClr val="000000"/>
      </a:dk1>
      <a:lt1>
        <a:srgbClr val="FFFFFF"/>
      </a:lt1>
      <a:dk2>
        <a:srgbClr val="004992"/>
      </a:dk2>
      <a:lt2>
        <a:srgbClr val="5F5F5F"/>
      </a:lt2>
      <a:accent1>
        <a:srgbClr val="CC9900"/>
      </a:accent1>
      <a:accent2>
        <a:srgbClr val="CC9900"/>
      </a:accent2>
      <a:accent3>
        <a:srgbClr val="FFFFFF"/>
      </a:accent3>
      <a:accent4>
        <a:srgbClr val="000000"/>
      </a:accent4>
      <a:accent5>
        <a:srgbClr val="E2CAAA"/>
      </a:accent5>
      <a:accent6>
        <a:srgbClr val="B98A00"/>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10">
        <a:dk1>
          <a:srgbClr val="000000"/>
        </a:dk1>
        <a:lt1>
          <a:srgbClr val="FFFFFF"/>
        </a:lt1>
        <a:dk2>
          <a:srgbClr val="0062C4"/>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11">
        <a:dk1>
          <a:srgbClr val="000000"/>
        </a:dk1>
        <a:lt1>
          <a:srgbClr val="FFFFFF"/>
        </a:lt1>
        <a:dk2>
          <a:srgbClr val="0056AC"/>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12">
        <a:dk1>
          <a:srgbClr val="000000"/>
        </a:dk1>
        <a:lt1>
          <a:srgbClr val="FFFFFF"/>
        </a:lt1>
        <a:dk2>
          <a:srgbClr val="004992"/>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13">
        <a:dk1>
          <a:srgbClr val="000000"/>
        </a:dk1>
        <a:lt1>
          <a:srgbClr val="FFFFFF"/>
        </a:lt1>
        <a:dk2>
          <a:srgbClr val="004992"/>
        </a:dk2>
        <a:lt2>
          <a:srgbClr val="5F5F5F"/>
        </a:lt2>
        <a:accent1>
          <a:srgbClr val="CC9900"/>
        </a:accent1>
        <a:accent2>
          <a:srgbClr val="CC9900"/>
        </a:accent2>
        <a:accent3>
          <a:srgbClr val="FFFFFF"/>
        </a:accent3>
        <a:accent4>
          <a:srgbClr val="000000"/>
        </a:accent4>
        <a:accent5>
          <a:srgbClr val="E2CAAA"/>
        </a:accent5>
        <a:accent6>
          <a:srgbClr val="B98A00"/>
        </a:accent6>
        <a:hlink>
          <a:srgbClr val="996600"/>
        </a:hlink>
        <a:folHlink>
          <a:srgbClr val="AFBF3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165556</TotalTime>
  <Words>2219</Words>
  <Application>Microsoft Office PowerPoint</Application>
  <PresentationFormat>On-screen Show (4:3)</PresentationFormat>
  <Paragraphs>524</Paragraphs>
  <Slides>40</Slides>
  <Notes>9</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0" baseType="lpstr">
      <vt:lpstr>Arial</vt:lpstr>
      <vt:lpstr>Book Antiqua</vt:lpstr>
      <vt:lpstr>Calibri</vt:lpstr>
      <vt:lpstr>Garamond</vt:lpstr>
      <vt:lpstr>Times New Roman</vt:lpstr>
      <vt:lpstr>Wingdings</vt:lpstr>
      <vt:lpstr>ヒラギノ角ゴ Pro W3</vt:lpstr>
      <vt:lpstr>Edge</vt:lpstr>
      <vt:lpstr>Equation</vt:lpstr>
      <vt:lpstr>Presentation</vt:lpstr>
      <vt:lpstr>Mathematical Modeling of the Atmosphere – Overview and Examples of Two Current Issues</vt:lpstr>
      <vt:lpstr>PowerPoint Presentation</vt:lpstr>
      <vt:lpstr>Satellite Observations </vt:lpstr>
      <vt:lpstr>Chamber Studies</vt:lpstr>
      <vt:lpstr>Computational Studies</vt:lpstr>
      <vt:lpstr>Different Types of Models</vt:lpstr>
      <vt:lpstr>Numerical Weather Predictions</vt:lpstr>
      <vt:lpstr>PowerPoint Presentation</vt:lpstr>
      <vt:lpstr>PowerPoint Presentation</vt:lpstr>
      <vt:lpstr>What is an Air Quality Model?</vt:lpstr>
      <vt:lpstr>Mathematical Foundation</vt:lpstr>
      <vt:lpstr>Modeling laboratory chambers </vt:lpstr>
      <vt:lpstr>Modeling the urban atmosphere</vt:lpstr>
      <vt:lpstr>Global aerosol modeling</vt:lpstr>
      <vt:lpstr>Applications Outline</vt:lpstr>
      <vt:lpstr>Central vs. Distributed Generation</vt:lpstr>
      <vt:lpstr>Project Overview</vt:lpstr>
      <vt:lpstr>Methodology </vt:lpstr>
      <vt:lpstr>Hydrogen Fuel Cell Vehicles</vt:lpstr>
      <vt:lpstr>Integrated Fuel Cycle Analysis - Hydrogen</vt:lpstr>
      <vt:lpstr>PowerPoint Presentation</vt:lpstr>
      <vt:lpstr>GIS Data</vt:lpstr>
      <vt:lpstr>Spatial &amp; Temporal Distribution </vt:lpstr>
      <vt:lpstr>Results: Ozone</vt:lpstr>
      <vt:lpstr>Results: PM2.5</vt:lpstr>
      <vt:lpstr>Use of Biomass for Biopower vs Biofuel</vt:lpstr>
      <vt:lpstr>Overview of California Biomass Resources</vt:lpstr>
      <vt:lpstr>Existing vs Technical Potential</vt:lpstr>
      <vt:lpstr>Emission Factors</vt:lpstr>
      <vt:lpstr>Collection and Transport</vt:lpstr>
      <vt:lpstr>Analysis of Full Cycle Emissions</vt:lpstr>
      <vt:lpstr>Potential Emissions from Biomass Use</vt:lpstr>
      <vt:lpstr>Spatial Allocation of Emissions</vt:lpstr>
      <vt:lpstr>Effect of Maximum Biopower Potential </vt:lpstr>
      <vt:lpstr>Effect of CNG vehicles</vt:lpstr>
      <vt:lpstr>Two-thirds to three-quarters reduction in NOx needed to attain ozone standards</vt:lpstr>
      <vt:lpstr>Goods Movement Contribution</vt:lpstr>
      <vt:lpstr>Capabilities</vt:lpstr>
      <vt:lpstr>Thanks!</vt:lpstr>
      <vt:lpstr>References</vt:lpstr>
    </vt:vector>
  </TitlesOfParts>
  <Company>APEP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Shane D. Stephens-Romero</dc:creator>
  <cp:lastModifiedBy>Donald Dabdub</cp:lastModifiedBy>
  <cp:revision>8308</cp:revision>
  <cp:lastPrinted>2008-10-20T05:41:55Z</cp:lastPrinted>
  <dcterms:created xsi:type="dcterms:W3CDTF">2008-11-16T07:25:22Z</dcterms:created>
  <dcterms:modified xsi:type="dcterms:W3CDTF">2016-03-01T21:39:38Z</dcterms:modified>
</cp:coreProperties>
</file>